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48" r:id="rId1"/>
    <p:sldMasterId id="2147483656" r:id="rId2"/>
  </p:sldMasterIdLst>
  <p:notesMasterIdLst>
    <p:notesMasterId r:id="rId36"/>
  </p:notesMasterIdLst>
  <p:handoutMasterIdLst>
    <p:handoutMasterId r:id="rId37"/>
  </p:handoutMasterIdLst>
  <p:sldIdLst>
    <p:sldId id="1203" r:id="rId3"/>
    <p:sldId id="1123" r:id="rId4"/>
    <p:sldId id="992" r:id="rId5"/>
    <p:sldId id="1262" r:id="rId6"/>
    <p:sldId id="1286" r:id="rId7"/>
    <p:sldId id="1385" r:id="rId8"/>
    <p:sldId id="1430" r:id="rId9"/>
    <p:sldId id="1431" r:id="rId10"/>
    <p:sldId id="1432" r:id="rId11"/>
    <p:sldId id="1433" r:id="rId12"/>
    <p:sldId id="1434" r:id="rId13"/>
    <p:sldId id="1383" r:id="rId14"/>
    <p:sldId id="1435" r:id="rId15"/>
    <p:sldId id="1436" r:id="rId16"/>
    <p:sldId id="1438" r:id="rId17"/>
    <p:sldId id="1437" r:id="rId18"/>
    <p:sldId id="1439" r:id="rId19"/>
    <p:sldId id="1440" r:id="rId20"/>
    <p:sldId id="1441" r:id="rId21"/>
    <p:sldId id="1442" r:id="rId22"/>
    <p:sldId id="1443" r:id="rId23"/>
    <p:sldId id="1444" r:id="rId24"/>
    <p:sldId id="1452" r:id="rId25"/>
    <p:sldId id="1445" r:id="rId26"/>
    <p:sldId id="1446" r:id="rId27"/>
    <p:sldId id="1447" r:id="rId28"/>
    <p:sldId id="1448" r:id="rId29"/>
    <p:sldId id="1449" r:id="rId30"/>
    <p:sldId id="1387" r:id="rId31"/>
    <p:sldId id="1450" r:id="rId32"/>
    <p:sldId id="1451" r:id="rId33"/>
    <p:sldId id="1453" r:id="rId34"/>
    <p:sldId id="1061" r:id="rId35"/>
  </p:sldIdLst>
  <p:sldSz cx="9144000" cy="5143500" type="screen16x9"/>
  <p:notesSz cx="6858000" cy="9144000"/>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pos="2880">
          <p15:clr>
            <a:srgbClr val="A4A3A4"/>
          </p15:clr>
        </p15:guide>
        <p15:guide id="2" pos="5329">
          <p15:clr>
            <a:srgbClr val="A4A3A4"/>
          </p15:clr>
        </p15:guide>
        <p15:guide id="3" orient="horz" pos="112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微软用户" initials="微软用户"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0"/>
      </p:ext>
    </p:extLst>
  </p:showPr>
  <p:clrMru>
    <a:srgbClr val="540000"/>
    <a:srgbClr val="D40000"/>
    <a:srgbClr val="E71E17"/>
    <a:srgbClr val="CC0000"/>
    <a:srgbClr val="73171A"/>
    <a:srgbClr val="F6E9D6"/>
    <a:srgbClr val="F18C00"/>
    <a:srgbClr val="DE0000"/>
    <a:srgbClr val="BC1600"/>
    <a:srgbClr val="CB171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09" autoAdjust="0"/>
    <p:restoredTop sz="96131" autoAdjust="0"/>
  </p:normalViewPr>
  <p:slideViewPr>
    <p:cSldViewPr>
      <p:cViewPr varScale="1">
        <p:scale>
          <a:sx n="140" d="100"/>
          <a:sy n="140" d="100"/>
        </p:scale>
        <p:origin x="-222" y="-102"/>
      </p:cViewPr>
      <p:guideLst>
        <p:guide orient="horz" pos="1121"/>
        <p:guide pos="2880"/>
        <p:guide pos="5329"/>
      </p:guideLst>
    </p:cSldViewPr>
  </p:slideViewPr>
  <p:notesTextViewPr>
    <p:cViewPr>
      <p:scale>
        <a:sx n="100" d="100"/>
        <a:sy n="100" d="100"/>
      </p:scale>
      <p:origin x="0" y="0"/>
    </p:cViewPr>
  </p:notesTextViewPr>
  <p:sorterViewPr>
    <p:cViewPr>
      <p:scale>
        <a:sx n="125" d="100"/>
        <a:sy n="125" d="100"/>
      </p:scale>
      <p:origin x="0" y="0"/>
    </p:cViewPr>
  </p:sorterViewPr>
  <p:notesViewPr>
    <p:cSldViewPr>
      <p:cViewPr varScale="1">
        <p:scale>
          <a:sx n="82" d="100"/>
          <a:sy n="82" d="100"/>
        </p:scale>
        <p:origin x="3018"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68F6420-9AF2-44ED-9A2D-A4D388F95F86}" type="datetimeFigureOut">
              <a:rPr lang="zh-CN" altLang="en-US" smtClean="0"/>
              <a:pPr/>
              <a:t>2019/7/25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497D9FA-F893-48CB-B91E-B66DDE4981F1}"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93CC7B-F96E-4B2C-992B-B794D87698E3}" type="datetimeFigureOut">
              <a:rPr lang="zh-CN" altLang="en-US" smtClean="0"/>
              <a:pPr/>
              <a:t>2019/7/25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B1FB53-074E-453F-8BCF-006D7CFC3CA0}"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0B1FB53-074E-453F-8BCF-006D7CFC3CA0}"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36DC3-DF46-4C9C-8BD4-2C052E4267C9}"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36DC3-DF46-4C9C-8BD4-2C052E4267C9}"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36DC3-DF46-4C9C-8BD4-2C052E4267C9}"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36DC3-DF46-4C9C-8BD4-2C052E4267C9}"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36DC3-DF46-4C9C-8BD4-2C052E4267C9}"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36DC3-DF46-4C9C-8BD4-2C052E4267C9}"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36DC3-DF46-4C9C-8BD4-2C052E4267C9}"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36DC3-DF46-4C9C-8BD4-2C052E4267C9}" type="slidenum">
              <a:rPr lang="zh-CN" altLang="en-US" smtClean="0"/>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36DC3-DF46-4C9C-8BD4-2C052E4267C9}" type="slidenum">
              <a:rPr lang="zh-CN" altLang="en-US" smtClean="0"/>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36DC3-DF46-4C9C-8BD4-2C052E4267C9}" type="slidenum">
              <a:rPr lang="zh-CN" altLang="en-US" smtClean="0"/>
              <a:pPr/>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36DC3-DF46-4C9C-8BD4-2C052E4267C9}" type="slidenum">
              <a:rPr lang="zh-CN" altLang="en-US" smtClean="0"/>
              <a:pPr/>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pPr/>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36DC3-DF46-4C9C-8BD4-2C052E4267C9}" type="slidenum">
              <a:rPr lang="zh-CN" altLang="en-US" smtClean="0"/>
              <a:pPr/>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36DC3-DF46-4C9C-8BD4-2C052E4267C9}" type="slidenum">
              <a:rPr lang="zh-CN" altLang="en-US" smtClean="0"/>
              <a:pPr/>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36DC3-DF46-4C9C-8BD4-2C052E4267C9}" type="slidenum">
              <a:rPr lang="zh-CN" altLang="en-US" smtClean="0"/>
              <a:pPr/>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pPr/>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36DC3-DF46-4C9C-8BD4-2C052E4267C9}" type="slidenum">
              <a:rPr lang="zh-CN" altLang="en-US" smtClean="0"/>
              <a:pPr/>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0B1FB53-074E-453F-8BCF-006D7CFC3CA0}" type="slidenum">
              <a:rPr lang="zh-CN" altLang="en-US" smtClean="0"/>
              <a:pPr/>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36DC3-DF46-4C9C-8BD4-2C052E4267C9}" type="slidenum">
              <a:rPr lang="zh-CN" altLang="en-US" smtClean="0"/>
              <a:pPr/>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36DC3-DF46-4C9C-8BD4-2C052E4267C9}" type="slidenum">
              <a:rPr lang="zh-CN" altLang="en-US" smtClean="0"/>
              <a:pPr/>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36DC3-DF46-4C9C-8BD4-2C052E4267C9}" type="slidenum">
              <a:rPr lang="zh-CN" altLang="en-US" smtClean="0"/>
              <a:pPr/>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pPr/>
              <a:t>33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36DC3-DF46-4C9C-8BD4-2C052E4267C9}"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36DC3-DF46-4C9C-8BD4-2C052E4267C9}"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36DC3-DF46-4C9C-8BD4-2C052E4267C9}"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36DC3-DF46-4C9C-8BD4-2C052E4267C9}"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36DC3-DF46-4C9C-8BD4-2C052E4267C9}"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cxnSp>
        <p:nvCxnSpPr>
          <p:cNvPr id="7" name="直接连接符 6"/>
          <p:cNvCxnSpPr/>
          <p:nvPr userDrawn="1"/>
        </p:nvCxnSpPr>
        <p:spPr>
          <a:xfrm flipV="1">
            <a:off x="611560" y="648156"/>
            <a:ext cx="8532440" cy="10162"/>
          </a:xfrm>
          <a:prstGeom prst="line">
            <a:avLst/>
          </a:prstGeom>
          <a:ln w="19050">
            <a:solidFill>
              <a:srgbClr val="E71E17"/>
            </a:solidFill>
          </a:ln>
        </p:spPr>
        <p:style>
          <a:lnRef idx="1">
            <a:schemeClr val="accent1"/>
          </a:lnRef>
          <a:fillRef idx="0">
            <a:schemeClr val="accent1"/>
          </a:fillRef>
          <a:effectRef idx="0">
            <a:schemeClr val="accent1"/>
          </a:effectRef>
          <a:fontRef idx="minor">
            <a:schemeClr val="tx1"/>
          </a:fontRef>
        </p:style>
      </p:cxnSp>
      <p:sp>
        <p:nvSpPr>
          <p:cNvPr id="2" name="矩形 1"/>
          <p:cNvSpPr/>
          <p:nvPr userDrawn="1"/>
        </p:nvSpPr>
        <p:spPr>
          <a:xfrm>
            <a:off x="-36512" y="647974"/>
            <a:ext cx="9180512" cy="45902"/>
          </a:xfrm>
          <a:prstGeom prst="rect">
            <a:avLst/>
          </a:prstGeom>
          <a:solidFill>
            <a:srgbClr val="E71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9"/>
          <p:cNvSpPr/>
          <p:nvPr userDrawn="1"/>
        </p:nvSpPr>
        <p:spPr bwMode="auto">
          <a:xfrm>
            <a:off x="186356" y="141747"/>
            <a:ext cx="465264" cy="379940"/>
          </a:xfrm>
          <a:custGeom>
            <a:avLst/>
            <a:gdLst>
              <a:gd name="T0" fmla="*/ 33 w 711"/>
              <a:gd name="T1" fmla="*/ 450 h 621"/>
              <a:gd name="T2" fmla="*/ 76 w 711"/>
              <a:gd name="T3" fmla="*/ 407 h 621"/>
              <a:gd name="T4" fmla="*/ 406 w 711"/>
              <a:gd name="T5" fmla="*/ 470 h 621"/>
              <a:gd name="T6" fmla="*/ 209 w 711"/>
              <a:gd name="T7" fmla="*/ 271 h 621"/>
              <a:gd name="T8" fmla="*/ 155 w 711"/>
              <a:gd name="T9" fmla="*/ 326 h 621"/>
              <a:gd name="T10" fmla="*/ 72 w 711"/>
              <a:gd name="T11" fmla="*/ 244 h 621"/>
              <a:gd name="T12" fmla="*/ 219 w 711"/>
              <a:gd name="T13" fmla="*/ 94 h 621"/>
              <a:gd name="T14" fmla="*/ 314 w 711"/>
              <a:gd name="T15" fmla="*/ 77 h 621"/>
              <a:gd name="T16" fmla="*/ 356 w 711"/>
              <a:gd name="T17" fmla="*/ 120 h 621"/>
              <a:gd name="T18" fmla="*/ 283 w 711"/>
              <a:gd name="T19" fmla="*/ 196 h 621"/>
              <a:gd name="T20" fmla="*/ 482 w 711"/>
              <a:gd name="T21" fmla="*/ 396 h 621"/>
              <a:gd name="T22" fmla="*/ 324 w 711"/>
              <a:gd name="T23" fmla="*/ 0 h 621"/>
              <a:gd name="T24" fmla="*/ 556 w 711"/>
              <a:gd name="T25" fmla="*/ 470 h 621"/>
              <a:gd name="T26" fmla="*/ 610 w 711"/>
              <a:gd name="T27" fmla="*/ 526 h 621"/>
              <a:gd name="T28" fmla="*/ 539 w 711"/>
              <a:gd name="T29" fmla="*/ 595 h 621"/>
              <a:gd name="T30" fmla="*/ 484 w 711"/>
              <a:gd name="T31" fmla="*/ 543 h 621"/>
              <a:gd name="T32" fmla="*/ 108 w 711"/>
              <a:gd name="T33" fmla="*/ 531 h 621"/>
              <a:gd name="T34" fmla="*/ 84 w 711"/>
              <a:gd name="T35" fmla="*/ 584 h 621"/>
              <a:gd name="T36" fmla="*/ 24 w 711"/>
              <a:gd name="T37" fmla="*/ 573 h 621"/>
              <a:gd name="T38" fmla="*/ 76 w 711"/>
              <a:gd name="T39" fmla="*/ 502 h 621"/>
              <a:gd name="T40" fmla="*/ 33 w 711"/>
              <a:gd name="T41" fmla="*/ 45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1" h="621">
                <a:moveTo>
                  <a:pt x="33" y="450"/>
                </a:moveTo>
                <a:lnTo>
                  <a:pt x="76" y="407"/>
                </a:lnTo>
                <a:cubicBezTo>
                  <a:pt x="166" y="484"/>
                  <a:pt x="271" y="535"/>
                  <a:pt x="406" y="470"/>
                </a:cubicBezTo>
                <a:lnTo>
                  <a:pt x="209" y="271"/>
                </a:lnTo>
                <a:lnTo>
                  <a:pt x="155" y="326"/>
                </a:lnTo>
                <a:lnTo>
                  <a:pt x="72" y="244"/>
                </a:lnTo>
                <a:lnTo>
                  <a:pt x="219" y="94"/>
                </a:lnTo>
                <a:cubicBezTo>
                  <a:pt x="241" y="104"/>
                  <a:pt x="274" y="105"/>
                  <a:pt x="314" y="77"/>
                </a:cubicBezTo>
                <a:lnTo>
                  <a:pt x="356" y="120"/>
                </a:lnTo>
                <a:lnTo>
                  <a:pt x="283" y="196"/>
                </a:lnTo>
                <a:lnTo>
                  <a:pt x="482" y="396"/>
                </a:lnTo>
                <a:cubicBezTo>
                  <a:pt x="556" y="271"/>
                  <a:pt x="495" y="85"/>
                  <a:pt x="324" y="0"/>
                </a:cubicBezTo>
                <a:cubicBezTo>
                  <a:pt x="493" y="8"/>
                  <a:pt x="711" y="202"/>
                  <a:pt x="556" y="470"/>
                </a:cubicBezTo>
                <a:lnTo>
                  <a:pt x="610" y="526"/>
                </a:lnTo>
                <a:lnTo>
                  <a:pt x="539" y="595"/>
                </a:lnTo>
                <a:lnTo>
                  <a:pt x="484" y="543"/>
                </a:lnTo>
                <a:cubicBezTo>
                  <a:pt x="341" y="621"/>
                  <a:pt x="211" y="612"/>
                  <a:pt x="108" y="531"/>
                </a:cubicBezTo>
                <a:cubicBezTo>
                  <a:pt x="114" y="549"/>
                  <a:pt x="102" y="571"/>
                  <a:pt x="84" y="584"/>
                </a:cubicBezTo>
                <a:cubicBezTo>
                  <a:pt x="62" y="598"/>
                  <a:pt x="37" y="593"/>
                  <a:pt x="24" y="573"/>
                </a:cubicBezTo>
                <a:cubicBezTo>
                  <a:pt x="0" y="537"/>
                  <a:pt x="38" y="493"/>
                  <a:pt x="76" y="502"/>
                </a:cubicBezTo>
                <a:cubicBezTo>
                  <a:pt x="61" y="486"/>
                  <a:pt x="47" y="469"/>
                  <a:pt x="33" y="450"/>
                </a:cubicBezTo>
                <a:close/>
              </a:path>
            </a:pathLst>
          </a:custGeom>
          <a:solidFill>
            <a:srgbClr val="E71E17"/>
          </a:solidFill>
          <a:ln>
            <a:noFill/>
          </a:ln>
        </p:spPr>
        <p:txBody>
          <a:bodyPr vert="horz" wrap="square" lIns="66151" tIns="33076" rIns="66151" bIns="33076" numCol="1" anchor="t" anchorCtr="0" compatLnSpc="1"/>
          <a:lstStyle/>
          <a:p>
            <a:endParaRPr lang="zh-CN" altLang="en-US" sz="1300"/>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0">
        <p15:prstTrans prst="pageCurlDouble"/>
      </p:transition>
    </mc:Choice>
    <mc:Fallback>
      <p:transition spd="slow"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0">
        <p15:prstTrans prst="pageCurlDouble"/>
      </p:transition>
    </mc:Choice>
    <mc:Fallback>
      <p:transition spd="slow"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0">
        <p15:prstTrans prst="pageCurlDouble"/>
      </p:transition>
    </mc:Choice>
    <mc:Fallback>
      <p:transition spd="slow"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0">
        <p15:prstTrans prst="pageCurlDouble"/>
      </p:transition>
    </mc:Choice>
    <mc:Fallback>
      <p:transition spd="slow"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0">
        <p15:prstTrans prst="pageCurlDouble"/>
      </p:transition>
    </mc:Choice>
    <mc:Fallback>
      <p:transition spd="slow"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0">
        <p15:prstTrans prst="pageCurlDouble"/>
      </p:transition>
    </mc:Choice>
    <mc:Fallback>
      <p:transition spd="slow"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p>
            <a:r>
              <a:rPr lang="zh-CN" altLang="en-US"/>
              <a:t>单击此处编辑母版标题样式</a:t>
            </a: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0">
        <p15:prstTrans prst="pageCurlDouble"/>
      </p:transition>
    </mc:Choice>
    <mc:Fallback>
      <p:transition spd="slow"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0">
        <p15:prstTrans prst="pageCurlDouble"/>
      </p:transition>
    </mc:Choice>
    <mc:Fallback>
      <p:transition spd="slow"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0">
        <p15:prstTrans prst="pageCurlDouble"/>
      </p:transition>
    </mc:Choice>
    <mc:Fallback>
      <p:transition spd="slow"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9" cstate="print">
            <a:extLst>
              <a:ext uri="{28A0092B-C50C-407E-A947-70E740481C1C}">
                <a14:useLocalDpi xmlns="" xmlns:a14="http://schemas.microsoft.com/office/drawing/2010/main" val="0"/>
              </a:ext>
            </a:extLst>
          </a:blip>
          <a:stretch>
            <a:fillRect/>
          </a:stretch>
        </p:blipFill>
        <p:spPr>
          <a:xfrm>
            <a:off x="1" y="-2347"/>
            <a:ext cx="9144000" cy="5143500"/>
          </a:xfrm>
          <a:prstGeom prst="rect">
            <a:avLst/>
          </a:prstGeom>
        </p:spPr>
      </p:pic>
      <p:sp>
        <p:nvSpPr>
          <p:cNvPr id="2" name="矩形 1"/>
          <p:cNvSpPr/>
          <p:nvPr userDrawn="1"/>
        </p:nvSpPr>
        <p:spPr>
          <a:xfrm>
            <a:off x="0" y="0"/>
            <a:ext cx="9144000" cy="5143500"/>
          </a:xfrm>
          <a:prstGeom prst="rect">
            <a:avLst/>
          </a:prstGeom>
          <a:solidFill>
            <a:srgbClr val="FFC000">
              <a:alpha val="3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xmlns:mc="http://schemas.openxmlformats.org/markup-compatibility/2006">
    <mc:Choice xmlns="" xmlns:p15="http://schemas.microsoft.com/office/powerpoint/2012/main" Requires="p15">
      <p:transition xmlns:p14="http://schemas.microsoft.com/office/powerpoint/2010/main" spd="slow" p14:dur="1250" advTm="0">
        <p15:prstTrans prst="pageCurlDouble"/>
      </p:transition>
    </mc:Choice>
    <mc:Fallback>
      <p:transition spd="slow" advTm="0">
        <p:fade/>
      </p:transition>
    </mc:Fallback>
  </mc:AlternateContent>
  <p:hf sldNum="0" hdr="0" dt="0"/>
  <p:txStyles>
    <p:title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1" y="0"/>
            <a:ext cx="9144000" cy="5143500"/>
          </a:xfrm>
          <a:prstGeom prst="rect">
            <a:avLst/>
          </a:prstGeom>
        </p:spPr>
      </p:pic>
    </p:spTree>
  </p:cSld>
  <p:clrMap bg1="lt1" tx1="dk1" bg2="lt2" tx2="dk2" accent1="accent1" accent2="accent2" accent3="accent3" accent4="accent4" accent5="accent5" accent6="accent6" hlink="hlink" folHlink="folHlink"/>
  <p:sldLayoutIdLst>
    <p:sldLayoutId id="2147483657" r:id="rId1"/>
    <p:sldLayoutId id="2147483658" r:id="rId2"/>
  </p:sldLayoutIdLst>
  <mc:AlternateContent xmlns:mc="http://schemas.openxmlformats.org/markup-compatibility/2006">
    <mc:Choice xmlns="" xmlns:p15="http://schemas.microsoft.com/office/powerpoint/2012/main" Requires="p15">
      <p:transition xmlns:p14="http://schemas.microsoft.com/office/powerpoint/2010/main" spd="slow" p14:dur="1250" advTm="0">
        <p15:prstTrans prst="pageCurlDouble"/>
      </p:transition>
    </mc:Choice>
    <mc:Fallback>
      <p:transition spd="slow" advTm="0">
        <p:fade/>
      </p:transition>
    </mc:Fallback>
  </mc:AlternateContent>
  <p:hf sldNum="0" hdr="0" dt="0"/>
  <p:txStyles>
    <p:title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9.xml"/><Relationship Id="rId1" Type="http://schemas.openxmlformats.org/officeDocument/2006/relationships/audio" Target="ppt\media\media1.wav" TargetMode="Externa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2" descr="C:\Users\Administrator\Desktop\172c7d46c72a2fcb3c74161449b80818.png"/>
          <p:cNvPicPr>
            <a:picLocks noChangeAspect="1" noChangeArrowheads="1"/>
          </p:cNvPicPr>
          <p:nvPr/>
        </p:nvPicPr>
        <p:blipFill>
          <a:blip r:embed="rId4" cstate="print"/>
          <a:srcRect/>
          <a:stretch>
            <a:fillRect/>
          </a:stretch>
        </p:blipFill>
        <p:spPr bwMode="auto">
          <a:xfrm>
            <a:off x="0" y="688060"/>
            <a:ext cx="9144000" cy="4496754"/>
          </a:xfrm>
          <a:prstGeom prst="rect">
            <a:avLst/>
          </a:prstGeom>
          <a:noFill/>
        </p:spPr>
      </p:pic>
      <p:sp>
        <p:nvSpPr>
          <p:cNvPr id="38" name="矩形 37"/>
          <p:cNvSpPr/>
          <p:nvPr/>
        </p:nvSpPr>
        <p:spPr>
          <a:xfrm>
            <a:off x="2976263" y="5310449"/>
            <a:ext cx="2698175" cy="523220"/>
          </a:xfrm>
          <a:prstGeom prst="rect">
            <a:avLst/>
          </a:prstGeom>
          <a:effectLst/>
        </p:spPr>
        <p:txBody>
          <a:bodyPr wrap="none">
            <a:spAutoFit/>
          </a:bodyPr>
          <a:lstStyle/>
          <a:p>
            <a:pPr lvl="0"/>
            <a:r>
              <a:rPr lang="zh-CN" altLang="en-US" sz="2800" kern="0" dirty="0">
                <a:solidFill>
                  <a:schemeClr val="bg1">
                    <a:lumMod val="50000"/>
                  </a:schemeClr>
                </a:solidFill>
                <a:latin typeface="+mj-ea"/>
                <a:ea typeface="+mj-ea"/>
              </a:rPr>
              <a:t>字符延长可删除</a:t>
            </a:r>
            <a:endParaRPr lang="en-US" altLang="zh-CN" sz="2800" kern="0" dirty="0">
              <a:solidFill>
                <a:schemeClr val="bg1">
                  <a:lumMod val="50000"/>
                </a:schemeClr>
              </a:solidFill>
              <a:latin typeface="+mj-ea"/>
              <a:ea typeface="+mj-ea"/>
            </a:endParaRPr>
          </a:p>
        </p:txBody>
      </p:sp>
      <p:pic>
        <p:nvPicPr>
          <p:cNvPr id="24" name="02.大气政府.wav">
            <a:hlinkClick r:id="" action="ppaction://media"/>
          </p:cNvPr>
          <p:cNvPicPr>
            <a:picLocks noChangeAspect="1"/>
          </p:cNvPicPr>
          <p:nvPr>
            <a:audioFile r:link="rId1"/>
            <p:extLst/>
          </p:nvPr>
        </p:nvPicPr>
        <p:blipFill>
          <a:blip r:embed="rId5" cstate="print"/>
          <a:stretch>
            <a:fillRect/>
          </a:stretch>
        </p:blipFill>
        <p:spPr>
          <a:xfrm>
            <a:off x="5292080" y="-1318288"/>
            <a:ext cx="609600" cy="609600"/>
          </a:xfrm>
          <a:prstGeom prst="rect">
            <a:avLst/>
          </a:prstGeom>
        </p:spPr>
      </p:pic>
      <p:pic>
        <p:nvPicPr>
          <p:cNvPr id="22" name="图片 21"/>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6084168" y="227466"/>
            <a:ext cx="2676785" cy="892262"/>
          </a:xfrm>
          <a:prstGeom prst="rect">
            <a:avLst/>
          </a:prstGeom>
        </p:spPr>
      </p:pic>
      <p:sp>
        <p:nvSpPr>
          <p:cNvPr id="25" name="矩形 24"/>
          <p:cNvSpPr/>
          <p:nvPr/>
        </p:nvSpPr>
        <p:spPr>
          <a:xfrm>
            <a:off x="5131762" y="235154"/>
            <a:ext cx="3472686" cy="830997"/>
          </a:xfrm>
          <a:prstGeom prst="rect">
            <a:avLst/>
          </a:prstGeom>
        </p:spPr>
        <p:txBody>
          <a:bodyPr wrap="square">
            <a:spAutoFit/>
          </a:bodyPr>
          <a:lstStyle/>
          <a:p>
            <a:pPr algn="ctr"/>
            <a:r>
              <a:rPr lang="zh-CN" altLang="en-US" sz="2000" b="1" dirty="0">
                <a:ln w="15875">
                  <a:noFill/>
                </a:ln>
                <a:solidFill>
                  <a:srgbClr val="FF0000"/>
                </a:solidFill>
                <a:latin typeface="黑体" panose="02010609060101010101" pitchFamily="49" charset="-122"/>
                <a:ea typeface="黑体" panose="02010609060101010101" pitchFamily="49" charset="-122"/>
                <a:cs typeface="八大山人 V2007" panose="02000600000000000000" pitchFamily="2" charset="-122"/>
              </a:rPr>
              <a:t>不忘初心、牢记使命</a:t>
            </a:r>
            <a:endParaRPr lang="en-US" altLang="zh-CN" sz="2000" b="1" dirty="0">
              <a:ln w="15875">
                <a:noFill/>
              </a:ln>
              <a:solidFill>
                <a:srgbClr val="FF0000"/>
              </a:solidFill>
              <a:latin typeface="黑体" panose="02010609060101010101" pitchFamily="49" charset="-122"/>
              <a:ea typeface="黑体" panose="02010609060101010101" pitchFamily="49" charset="-122"/>
              <a:cs typeface="八大山人 V2007" panose="02000600000000000000" pitchFamily="2" charset="-122"/>
            </a:endParaRPr>
          </a:p>
          <a:p>
            <a:pPr algn="ctr"/>
            <a:r>
              <a:rPr lang="zh-CN" altLang="en-US" sz="2800" b="1" dirty="0">
                <a:ln w="15875">
                  <a:noFill/>
                </a:ln>
                <a:solidFill>
                  <a:srgbClr val="FF0000"/>
                </a:solidFill>
                <a:latin typeface="黑体" panose="02010609060101010101" pitchFamily="49" charset="-122"/>
                <a:ea typeface="黑体" panose="02010609060101010101" pitchFamily="49" charset="-122"/>
                <a:cs typeface="八大山人 V2007" panose="02000600000000000000" pitchFamily="2" charset="-122"/>
              </a:rPr>
              <a:t>主题教育专题党课</a:t>
            </a:r>
            <a:endParaRPr lang="en-US" altLang="zh-CN" sz="2800" b="1" dirty="0">
              <a:ln w="15875">
                <a:noFill/>
              </a:ln>
              <a:solidFill>
                <a:srgbClr val="FF0000"/>
              </a:solidFill>
              <a:latin typeface="黑体" panose="02010609060101010101" pitchFamily="49" charset="-122"/>
              <a:ea typeface="黑体" panose="02010609060101010101" pitchFamily="49" charset="-122"/>
              <a:cs typeface="八大山人 V2007" panose="02000600000000000000" pitchFamily="2" charset="-122"/>
            </a:endParaRPr>
          </a:p>
        </p:txBody>
      </p:sp>
      <p:sp>
        <p:nvSpPr>
          <p:cNvPr id="26" name="矩形 25"/>
          <p:cNvSpPr/>
          <p:nvPr/>
        </p:nvSpPr>
        <p:spPr>
          <a:xfrm>
            <a:off x="2976263" y="5310449"/>
            <a:ext cx="2698175" cy="523220"/>
          </a:xfrm>
          <a:prstGeom prst="rect">
            <a:avLst/>
          </a:prstGeom>
          <a:effectLst/>
        </p:spPr>
        <p:txBody>
          <a:bodyPr wrap="none">
            <a:spAutoFit/>
          </a:bodyPr>
          <a:lstStyle/>
          <a:p>
            <a:pPr lvl="0"/>
            <a:r>
              <a:rPr lang="zh-CN" altLang="en-US" sz="2800" kern="0" dirty="0">
                <a:solidFill>
                  <a:schemeClr val="bg1">
                    <a:lumMod val="50000"/>
                  </a:schemeClr>
                </a:solidFill>
                <a:latin typeface="+mj-ea"/>
                <a:ea typeface="+mj-ea"/>
              </a:rPr>
              <a:t>字符延长可删除</a:t>
            </a:r>
            <a:endParaRPr lang="en-US" altLang="zh-CN" sz="2800" kern="0" dirty="0">
              <a:solidFill>
                <a:schemeClr val="bg1">
                  <a:lumMod val="50000"/>
                </a:schemeClr>
              </a:solidFill>
              <a:latin typeface="+mj-ea"/>
              <a:ea typeface="+mj-ea"/>
            </a:endParaRPr>
          </a:p>
        </p:txBody>
      </p:sp>
      <p:grpSp>
        <p:nvGrpSpPr>
          <p:cNvPr id="28" name="组合 27"/>
          <p:cNvGrpSpPr/>
          <p:nvPr/>
        </p:nvGrpSpPr>
        <p:grpSpPr>
          <a:xfrm>
            <a:off x="0" y="-41445"/>
            <a:ext cx="3281914" cy="1369933"/>
            <a:chOff x="-14651" y="4399"/>
            <a:chExt cx="3281914" cy="1369933"/>
          </a:xfrm>
        </p:grpSpPr>
        <p:pic>
          <p:nvPicPr>
            <p:cNvPr id="29" name="图片 28"/>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14651" y="4399"/>
              <a:ext cx="3281914" cy="1369933"/>
            </a:xfrm>
            <a:prstGeom prst="rect">
              <a:avLst/>
            </a:prstGeom>
          </p:spPr>
        </p:pic>
        <p:pic>
          <p:nvPicPr>
            <p:cNvPr id="30" name="图片 29"/>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199751" y="65253"/>
              <a:ext cx="1427586" cy="571034"/>
            </a:xfrm>
            <a:prstGeom prst="rect">
              <a:avLst/>
            </a:prstGeom>
          </p:spPr>
        </p:pic>
      </p:grpSp>
      <p:sp>
        <p:nvSpPr>
          <p:cNvPr id="34" name="矩形 33"/>
          <p:cNvSpPr/>
          <p:nvPr/>
        </p:nvSpPr>
        <p:spPr>
          <a:xfrm>
            <a:off x="1783390" y="2185056"/>
            <a:ext cx="6696744" cy="2862322"/>
          </a:xfrm>
          <a:prstGeom prst="rect">
            <a:avLst/>
          </a:prstGeom>
        </p:spPr>
        <p:txBody>
          <a:bodyPr wrap="square">
            <a:spAutoFit/>
          </a:bodyPr>
          <a:lstStyle/>
          <a:p>
            <a:pPr algn="ctr"/>
            <a:r>
              <a:rPr lang="zh-CN" altLang="en-US" sz="3600" b="1" dirty="0">
                <a:ln w="15875">
                  <a:noFill/>
                </a:ln>
                <a:solidFill>
                  <a:srgbClr val="FF0000"/>
                </a:solidFill>
                <a:latin typeface="微软雅黑" panose="020B0503020204020204" pitchFamily="34" charset="-122"/>
                <a:ea typeface="微软雅黑" panose="020B0503020204020204" pitchFamily="34" charset="-122"/>
                <a:cs typeface="八大山人 V2007" panose="02000600000000000000" pitchFamily="2" charset="-122"/>
              </a:rPr>
              <a:t>守初心  担使命  找差距  抓</a:t>
            </a:r>
            <a:r>
              <a:rPr lang="zh-CN" altLang="en-US" sz="3600" b="1" dirty="0" smtClean="0">
                <a:ln w="15875">
                  <a:noFill/>
                </a:ln>
                <a:solidFill>
                  <a:srgbClr val="FF0000"/>
                </a:solidFill>
                <a:latin typeface="微软雅黑" panose="020B0503020204020204" pitchFamily="34" charset="-122"/>
                <a:ea typeface="微软雅黑" panose="020B0503020204020204" pitchFamily="34" charset="-122"/>
                <a:cs typeface="八大山人 V2007" panose="02000600000000000000" pitchFamily="2" charset="-122"/>
              </a:rPr>
              <a:t>落实</a:t>
            </a:r>
            <a:endParaRPr lang="en-US" altLang="zh-CN" sz="3600" b="1" dirty="0" smtClean="0">
              <a:ln w="15875">
                <a:noFill/>
              </a:ln>
              <a:solidFill>
                <a:srgbClr val="FF0000"/>
              </a:solidFill>
              <a:latin typeface="微软雅黑" panose="020B0503020204020204" pitchFamily="34" charset="-122"/>
              <a:ea typeface="微软雅黑" panose="020B0503020204020204" pitchFamily="34" charset="-122"/>
              <a:cs typeface="八大山人 V2007" panose="02000600000000000000" pitchFamily="2" charset="-122"/>
            </a:endParaRPr>
          </a:p>
          <a:p>
            <a:pPr algn="ctr"/>
            <a:endParaRPr lang="en-US" altLang="zh-CN" sz="3600" b="1" dirty="0" smtClean="0">
              <a:ln w="15875">
                <a:noFill/>
              </a:ln>
              <a:solidFill>
                <a:srgbClr val="FF0000"/>
              </a:solidFill>
              <a:latin typeface="微软雅黑" panose="020B0503020204020204" pitchFamily="34" charset="-122"/>
              <a:ea typeface="微软雅黑" panose="020B0503020204020204" pitchFamily="34" charset="-122"/>
              <a:cs typeface="八大山人 V2007" panose="02000600000000000000" pitchFamily="2" charset="-122"/>
            </a:endParaRPr>
          </a:p>
          <a:p>
            <a:pPr algn="ctr"/>
            <a:endParaRPr lang="en-US" altLang="zh-CN" sz="3600" b="1" dirty="0" smtClean="0">
              <a:ln w="15875">
                <a:noFill/>
              </a:ln>
              <a:solidFill>
                <a:srgbClr val="FF0000"/>
              </a:solidFill>
              <a:latin typeface="微软雅黑" panose="020B0503020204020204" pitchFamily="34" charset="-122"/>
              <a:ea typeface="微软雅黑" panose="020B0503020204020204" pitchFamily="34" charset="-122"/>
              <a:cs typeface="八大山人 V2007" panose="02000600000000000000" pitchFamily="2" charset="-122"/>
            </a:endParaRPr>
          </a:p>
          <a:p>
            <a:pPr algn="ctr"/>
            <a:endParaRPr lang="en-US" altLang="zh-CN" sz="3600" b="1" dirty="0" smtClean="0">
              <a:ln w="15875">
                <a:noFill/>
              </a:ln>
              <a:solidFill>
                <a:srgbClr val="FF0000"/>
              </a:solidFill>
              <a:latin typeface="微软雅黑" panose="020B0503020204020204" pitchFamily="34" charset="-122"/>
              <a:ea typeface="微软雅黑" panose="020B0503020204020204" pitchFamily="34" charset="-122"/>
              <a:cs typeface="八大山人 V2007" panose="02000600000000000000" pitchFamily="2" charset="-122"/>
            </a:endParaRPr>
          </a:p>
          <a:p>
            <a:pPr algn="ctr"/>
            <a:r>
              <a:rPr lang="zh-CN" altLang="en-US" sz="3600" b="1" dirty="0" smtClean="0">
                <a:ln w="15875">
                  <a:noFill/>
                </a:ln>
                <a:solidFill>
                  <a:srgbClr val="FF0000"/>
                </a:solidFill>
                <a:latin typeface="微软雅黑" panose="020B0503020204020204" pitchFamily="34" charset="-122"/>
                <a:ea typeface="微软雅黑" panose="020B0503020204020204" pitchFamily="34" charset="-122"/>
                <a:cs typeface="八大山人 V2007" panose="02000600000000000000" pitchFamily="2" charset="-122"/>
              </a:rPr>
              <a:t>院党委委员 副院长 杨泉</a:t>
            </a:r>
            <a:endParaRPr lang="en-US" altLang="zh-CN" sz="3600" b="1" dirty="0">
              <a:ln w="15875">
                <a:noFill/>
              </a:ln>
              <a:solidFill>
                <a:srgbClr val="FF0000"/>
              </a:solidFill>
              <a:latin typeface="微软雅黑" panose="020B0503020204020204" pitchFamily="34" charset="-122"/>
              <a:ea typeface="微软雅黑" panose="020B0503020204020204" pitchFamily="34" charset="-122"/>
              <a:cs typeface="八大山人 V2007" panose="02000600000000000000" pitchFamily="2" charset="-122"/>
            </a:endParaRPr>
          </a:p>
        </p:txBody>
      </p:sp>
    </p:spTree>
  </p:cSld>
  <p:clrMapOvr>
    <a:masterClrMapping/>
  </p:clrMapOvr>
  <mc:AlternateContent xmlns:mc="http://schemas.openxmlformats.org/markup-compatibility/2006">
    <mc:Choice xmlns=""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4"/>
                                        </p:tgtEl>
                                      </p:cBhvr>
                                    </p:cmd>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left)">
                                      <p:cBhvr>
                                        <p:cTn id="10" dur="500"/>
                                        <p:tgtEl>
                                          <p:spTgt spid="28"/>
                                        </p:tgtEl>
                                      </p:cBhvr>
                                    </p:animEffect>
                                  </p:childTnLst>
                                </p:cTn>
                              </p:par>
                            </p:childTnLst>
                          </p:cTn>
                        </p:par>
                        <p:par>
                          <p:cTn id="11" fill="hold">
                            <p:stCondLst>
                              <p:cond delay="500"/>
                            </p:stCondLst>
                            <p:childTnLst>
                              <p:par>
                                <p:cTn id="12" presetID="2" presetClass="entr" presetSubtype="8"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additive="base">
                                        <p:cTn id="14" dur="1000" fill="hold"/>
                                        <p:tgtEl>
                                          <p:spTgt spid="25"/>
                                        </p:tgtEl>
                                        <p:attrNameLst>
                                          <p:attrName>ppt_x</p:attrName>
                                        </p:attrNameLst>
                                      </p:cBhvr>
                                      <p:tavLst>
                                        <p:tav tm="0">
                                          <p:val>
                                            <p:strVal val="0-#ppt_w/2"/>
                                          </p:val>
                                        </p:tav>
                                        <p:tav tm="100000">
                                          <p:val>
                                            <p:strVal val="#ppt_x"/>
                                          </p:val>
                                        </p:tav>
                                      </p:tavLst>
                                    </p:anim>
                                    <p:anim calcmode="lin" valueType="num">
                                      <p:cBhvr additive="base">
                                        <p:cTn id="15" dur="1000" fill="hold"/>
                                        <p:tgtEl>
                                          <p:spTgt spid="25"/>
                                        </p:tgtEl>
                                        <p:attrNameLst>
                                          <p:attrName>ppt_y</p:attrName>
                                        </p:attrNameLst>
                                      </p:cBhvr>
                                      <p:tavLst>
                                        <p:tav tm="0">
                                          <p:val>
                                            <p:strVal val="#ppt_y"/>
                                          </p:val>
                                        </p:tav>
                                        <p:tav tm="100000">
                                          <p:val>
                                            <p:strVal val="#ppt_y"/>
                                          </p:val>
                                        </p:tav>
                                      </p:tavLst>
                                    </p:anim>
                                  </p:childTnLst>
                                </p:cTn>
                              </p:par>
                            </p:childTnLst>
                          </p:cTn>
                        </p:par>
                        <p:par>
                          <p:cTn id="16" fill="hold">
                            <p:stCondLst>
                              <p:cond delay="1500"/>
                            </p:stCondLst>
                            <p:childTnLst>
                              <p:par>
                                <p:cTn id="17" presetID="47" presetClass="entr" presetSubtype="0"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500"/>
                                        <p:tgtEl>
                                          <p:spTgt spid="22"/>
                                        </p:tgtEl>
                                      </p:cBhvr>
                                    </p:animEffect>
                                    <p:anim calcmode="lin" valueType="num">
                                      <p:cBhvr>
                                        <p:cTn id="20" dur="1500" fill="hold"/>
                                        <p:tgtEl>
                                          <p:spTgt spid="22"/>
                                        </p:tgtEl>
                                        <p:attrNameLst>
                                          <p:attrName>ppt_x</p:attrName>
                                        </p:attrNameLst>
                                      </p:cBhvr>
                                      <p:tavLst>
                                        <p:tav tm="0">
                                          <p:val>
                                            <p:strVal val="#ppt_x"/>
                                          </p:val>
                                        </p:tav>
                                        <p:tav tm="100000">
                                          <p:val>
                                            <p:strVal val="#ppt_x"/>
                                          </p:val>
                                        </p:tav>
                                      </p:tavLst>
                                    </p:anim>
                                    <p:anim calcmode="lin" valueType="num">
                                      <p:cBhvr>
                                        <p:cTn id="21" dur="1500" fill="hold"/>
                                        <p:tgtEl>
                                          <p:spTgt spid="2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left)">
                                      <p:cBhvr>
                                        <p:cTn id="25" dur="1000"/>
                                        <p:tgtEl>
                                          <p:spTgt spid="26"/>
                                        </p:tgtEl>
                                      </p:cBhvr>
                                    </p:animEffect>
                                  </p:childTnLst>
                                </p:cTn>
                              </p:par>
                            </p:childTnLst>
                          </p:cTn>
                        </p:par>
                        <p:par>
                          <p:cTn id="26" fill="hold">
                            <p:stCondLst>
                              <p:cond delay="4000"/>
                            </p:stCondLst>
                            <p:childTnLst>
                              <p:par>
                                <p:cTn id="27" presetID="2" presetClass="entr" presetSubtype="8"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additive="base">
                                        <p:cTn id="29" dur="1000" fill="hold"/>
                                        <p:tgtEl>
                                          <p:spTgt spid="34"/>
                                        </p:tgtEl>
                                        <p:attrNameLst>
                                          <p:attrName>ppt_x</p:attrName>
                                        </p:attrNameLst>
                                      </p:cBhvr>
                                      <p:tavLst>
                                        <p:tav tm="0">
                                          <p:val>
                                            <p:strVal val="0-#ppt_w/2"/>
                                          </p:val>
                                        </p:tav>
                                        <p:tav tm="100000">
                                          <p:val>
                                            <p:strVal val="#ppt_x"/>
                                          </p:val>
                                        </p:tav>
                                      </p:tavLst>
                                    </p:anim>
                                    <p:anim calcmode="lin" valueType="num">
                                      <p:cBhvr additive="base">
                                        <p:cTn id="3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31" repeatCount="indefinite" fill="hold" display="0">
                  <p:stCondLst>
                    <p:cond delay="indefinite"/>
                  </p:stCondLst>
                  <p:endCondLst>
                    <p:cond evt="onStopAudio" delay="0">
                      <p:tgtEl>
                        <p:sldTgt/>
                      </p:tgtEl>
                    </p:cond>
                  </p:endCondLst>
                </p:cTn>
                <p:tgtEl>
                  <p:spTgt spid="24"/>
                </p:tgtEl>
              </p:cMediaNode>
            </p:audio>
          </p:childTnLst>
        </p:cTn>
      </p:par>
    </p:tnLst>
    <p:bldLst>
      <p:bldP spid="25" grpId="0"/>
      <p:bldP spid="26" grpId="0"/>
      <p:bldP spid="3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687621" y="120806"/>
            <a:ext cx="6260644" cy="461665"/>
          </a:xfrm>
          <a:prstGeom prst="rect">
            <a:avLst/>
          </a:prstGeom>
          <a:effectLst/>
        </p:spPr>
        <p:txBody>
          <a:bodyPr vert="horz" wrap="square">
            <a:spAutoFit/>
          </a:bodyPr>
          <a:lstStyle/>
          <a:p>
            <a:pPr>
              <a:defRPr/>
            </a:pPr>
            <a:r>
              <a:rPr lang="zh-CN" altLang="en-US" sz="2400" b="1" dirty="0">
                <a:solidFill>
                  <a:srgbClr val="E71E17"/>
                </a:solidFill>
                <a:latin typeface="微软雅黑" panose="020B0503020204020204" pitchFamily="34" charset="-122"/>
                <a:ea typeface="微软雅黑" panose="020B0503020204020204" pitchFamily="34" charset="-122"/>
                <a:cs typeface="+mn-ea"/>
                <a:sym typeface="+mn-lt"/>
              </a:rPr>
              <a:t>不忘初心    牢记使命</a:t>
            </a:r>
          </a:p>
        </p:txBody>
      </p:sp>
      <p:sp>
        <p:nvSpPr>
          <p:cNvPr id="20" name="矩形: 圆角 19"/>
          <p:cNvSpPr/>
          <p:nvPr/>
        </p:nvSpPr>
        <p:spPr>
          <a:xfrm>
            <a:off x="1478696" y="843558"/>
            <a:ext cx="6406686" cy="780664"/>
          </a:xfrm>
          <a:prstGeom prst="roundRect">
            <a:avLst/>
          </a:prstGeom>
          <a:solidFill>
            <a:srgbClr val="E71E17"/>
          </a:solidFill>
          <a:ln w="127000">
            <a:solidFill>
              <a:srgbClr val="FF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2400" b="1" dirty="0">
                <a:solidFill>
                  <a:srgbClr val="FFFF00"/>
                </a:solidFill>
                <a:latin typeface="+mj-ea"/>
                <a:ea typeface="+mj-ea"/>
              </a:rPr>
              <a:t>坚持以人民为中心、为中国人民谋幸福；</a:t>
            </a:r>
            <a:endParaRPr lang="en-US" altLang="zh-CN" sz="2400" b="1" dirty="0">
              <a:solidFill>
                <a:srgbClr val="FFFF00"/>
              </a:solidFill>
              <a:latin typeface="+mj-ea"/>
              <a:ea typeface="+mj-ea"/>
            </a:endParaRPr>
          </a:p>
          <a:p>
            <a:pPr algn="ctr"/>
            <a:r>
              <a:rPr lang="zh-CN" altLang="en-US" sz="2400" b="1" dirty="0">
                <a:solidFill>
                  <a:srgbClr val="FFFF00"/>
                </a:solidFill>
                <a:latin typeface="+mj-ea"/>
                <a:ea typeface="+mj-ea"/>
              </a:rPr>
              <a:t>坚持中国特色社会主义、为中华民族谋复兴。</a:t>
            </a:r>
          </a:p>
        </p:txBody>
      </p:sp>
      <p:sp>
        <p:nvSpPr>
          <p:cNvPr id="21" name="矩形 20"/>
          <p:cNvSpPr/>
          <p:nvPr/>
        </p:nvSpPr>
        <p:spPr>
          <a:xfrm>
            <a:off x="687622" y="1779662"/>
            <a:ext cx="7988834" cy="3046988"/>
          </a:xfrm>
          <a:prstGeom prst="rect">
            <a:avLst/>
          </a:prstGeom>
          <a:noFill/>
        </p:spPr>
        <p:txBody>
          <a:bodyPr wrap="square" rtlCol="0">
            <a:spAutoFit/>
          </a:bodyPr>
          <a:lstStyle/>
          <a:p>
            <a:pPr>
              <a:lnSpc>
                <a:spcPct val="150000"/>
              </a:lnSpc>
            </a:pPr>
            <a:r>
              <a:rPr lang="zh-CN" altLang="en-US" sz="1600" dirty="0">
                <a:solidFill>
                  <a:schemeClr val="accent6">
                    <a:lumMod val="75000"/>
                  </a:schemeClr>
                </a:solidFill>
                <a:latin typeface="方正兰亭黑简体" panose="02000000000000000000" pitchFamily="2" charset="-122"/>
                <a:ea typeface="方正兰亭黑简体" panose="02000000000000000000" pitchFamily="2" charset="-122"/>
              </a:rPr>
              <a:t>       总书记在报告中阐述“新时代中国特色社会主义思想的精神实质和丰富内涵”时提出了“十四条坚持”，其中第二条是：“坚持以人民为中心。”“坚持以人民为中心”作为习近平新时代中国特色社会主义思想的重要构成部分，是对唯物史观关于人民群众是历史的创造者的基本原理和中国共产党的群众路线、根本宗旨、执政理念的高度概括和继承发展，是中国共产党人为中国人民谋幸福的初心在新时代新思想中的集中表达。坚持以人民为中心、为中国人民谋幸福，坚持中国特色社会主义、为中华民族谋复兴，这两方面紧密结合在一起，构成一条贯穿十九大报告全文的红线，体现了中国共产党人永远不忘、不变的初心和使命。</a:t>
            </a: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1" presetClass="entr" presetSubtype="0" fill="hold" grpId="0" nodeType="afterEffect">
                                  <p:stCondLst>
                                    <p:cond delay="0"/>
                                  </p:stCondLst>
                                  <p:iterate type="lt">
                                    <p:tmPct val="1333"/>
                                  </p:iterate>
                                  <p:childTnLst>
                                    <p:set>
                                      <p:cBhvr>
                                        <p:cTn id="12" dur="1" fill="hold">
                                          <p:stCondLst>
                                            <p:cond delay="0"/>
                                          </p:stCondLst>
                                        </p:cTn>
                                        <p:tgtEl>
                                          <p:spTgt spid="21"/>
                                        </p:tgtEl>
                                        <p:attrNameLst>
                                          <p:attrName>style.visibility</p:attrName>
                                        </p:attrNameLst>
                                      </p:cBhvr>
                                      <p:to>
                                        <p:strVal val="visible"/>
                                      </p:to>
                                    </p:set>
                                    <p:anim calcmode="lin" valueType="num">
                                      <p:cBhvr>
                                        <p:cTn id="13" dur="750" fill="hold"/>
                                        <p:tgtEl>
                                          <p:spTgt spid="21"/>
                                        </p:tgtEl>
                                        <p:attrNameLst>
                                          <p:attrName>ppt_w</p:attrName>
                                        </p:attrNameLst>
                                      </p:cBhvr>
                                      <p:tavLst>
                                        <p:tav tm="0">
                                          <p:val>
                                            <p:fltVal val="0"/>
                                          </p:val>
                                        </p:tav>
                                        <p:tav tm="100000">
                                          <p:val>
                                            <p:strVal val="#ppt_w"/>
                                          </p:val>
                                        </p:tav>
                                      </p:tavLst>
                                    </p:anim>
                                    <p:anim calcmode="lin" valueType="num">
                                      <p:cBhvr>
                                        <p:cTn id="14" dur="750" fill="hold"/>
                                        <p:tgtEl>
                                          <p:spTgt spid="21"/>
                                        </p:tgtEl>
                                        <p:attrNameLst>
                                          <p:attrName>ppt_h</p:attrName>
                                        </p:attrNameLst>
                                      </p:cBhvr>
                                      <p:tavLst>
                                        <p:tav tm="0">
                                          <p:val>
                                            <p:fltVal val="0"/>
                                          </p:val>
                                        </p:tav>
                                        <p:tav tm="100000">
                                          <p:val>
                                            <p:strVal val="#ppt_h"/>
                                          </p:val>
                                        </p:tav>
                                      </p:tavLst>
                                    </p:anim>
                                    <p:anim calcmode="lin" valueType="num">
                                      <p:cBhvr>
                                        <p:cTn id="15" dur="750" fill="hold"/>
                                        <p:tgtEl>
                                          <p:spTgt spid="21"/>
                                        </p:tgtEl>
                                        <p:attrNameLst>
                                          <p:attrName>style.rotation</p:attrName>
                                        </p:attrNameLst>
                                      </p:cBhvr>
                                      <p:tavLst>
                                        <p:tav tm="0">
                                          <p:val>
                                            <p:fltVal val="90"/>
                                          </p:val>
                                        </p:tav>
                                        <p:tav tm="100000">
                                          <p:val>
                                            <p:fltVal val="0"/>
                                          </p:val>
                                        </p:tav>
                                      </p:tavLst>
                                    </p:anim>
                                    <p:animEffect transition="in" filter="fade">
                                      <p:cBhvr>
                                        <p:cTn id="16"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 descr="C:\Users\Administrator\Desktop\172c7d46c72a2fcb3c74161449b80818.png"/>
          <p:cNvPicPr>
            <a:picLocks noChangeAspect="1" noChangeArrowheads="1"/>
          </p:cNvPicPr>
          <p:nvPr/>
        </p:nvPicPr>
        <p:blipFill>
          <a:blip r:embed="rId3" cstate="print"/>
          <a:srcRect/>
          <a:stretch>
            <a:fillRect/>
          </a:stretch>
        </p:blipFill>
        <p:spPr bwMode="auto">
          <a:xfrm>
            <a:off x="0" y="646746"/>
            <a:ext cx="9144000" cy="4496754"/>
          </a:xfrm>
          <a:prstGeom prst="rect">
            <a:avLst/>
          </a:prstGeom>
          <a:noFill/>
        </p:spPr>
      </p:pic>
      <p:sp>
        <p:nvSpPr>
          <p:cNvPr id="39" name="矩形 38"/>
          <p:cNvSpPr/>
          <p:nvPr/>
        </p:nvSpPr>
        <p:spPr>
          <a:xfrm>
            <a:off x="1051702" y="2138353"/>
            <a:ext cx="7680395" cy="623248"/>
          </a:xfrm>
          <a:prstGeom prst="rect">
            <a:avLst/>
          </a:prstGeom>
        </p:spPr>
        <p:txBody>
          <a:bodyPr wrap="square" lIns="68580" tIns="34290" rIns="68580" bIns="34290">
            <a:spAutoFit/>
          </a:bodyPr>
          <a:lstStyle/>
          <a:p>
            <a:pPr algn="ctr">
              <a:defRPr/>
            </a:pPr>
            <a:r>
              <a:rPr lang="zh-CN" altLang="en-US" sz="3600" b="1" dirty="0">
                <a:solidFill>
                  <a:srgbClr val="E71E17"/>
                </a:solidFill>
                <a:latin typeface="微软雅黑" panose="020B0503020204020204" pitchFamily="34" charset="-122"/>
                <a:ea typeface="微软雅黑" panose="020B0503020204020204" pitchFamily="34" charset="-122"/>
                <a:cs typeface="+mn-ea"/>
                <a:sym typeface="+mn-lt"/>
              </a:rPr>
              <a:t>守初心，坚定路线旗帜</a:t>
            </a:r>
          </a:p>
        </p:txBody>
      </p:sp>
      <p:sp>
        <p:nvSpPr>
          <p:cNvPr id="18" name="矩形: 圆角 1"/>
          <p:cNvSpPr/>
          <p:nvPr/>
        </p:nvSpPr>
        <p:spPr>
          <a:xfrm>
            <a:off x="3867438" y="940925"/>
            <a:ext cx="2000706" cy="480131"/>
          </a:xfrm>
          <a:prstGeom prst="roundRect">
            <a:avLst>
              <a:gd name="adj" fmla="val 50000"/>
            </a:avLst>
          </a:prstGeom>
          <a:solidFill>
            <a:srgbClr val="E71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4227742" y="919380"/>
            <a:ext cx="1280098" cy="523220"/>
          </a:xfrm>
          <a:prstGeom prst="rect">
            <a:avLst/>
          </a:prstGeom>
        </p:spPr>
        <p:txBody>
          <a:bodyPr wrap="square">
            <a:spAutoFit/>
          </a:bodyPr>
          <a:lstStyle/>
          <a:p>
            <a:r>
              <a:rPr lang="zh-CN" altLang="en-US" sz="2800" b="1" dirty="0">
                <a:solidFill>
                  <a:srgbClr val="FFFF00"/>
                </a:solidFill>
                <a:latin typeface="微软雅黑" panose="020B0503020204020204" pitchFamily="34" charset="-122"/>
                <a:ea typeface="微软雅黑" panose="020B0503020204020204" pitchFamily="34" charset="-122"/>
              </a:rPr>
              <a:t>第二章</a:t>
            </a:r>
          </a:p>
        </p:txBody>
      </p:sp>
      <p:grpSp>
        <p:nvGrpSpPr>
          <p:cNvPr id="20" name="组合 19"/>
          <p:cNvGrpSpPr/>
          <p:nvPr/>
        </p:nvGrpSpPr>
        <p:grpSpPr>
          <a:xfrm>
            <a:off x="1763688" y="1630974"/>
            <a:ext cx="6192688" cy="255096"/>
            <a:chOff x="1458067" y="1491630"/>
            <a:chExt cx="6192688" cy="255096"/>
          </a:xfrm>
        </p:grpSpPr>
        <p:grpSp>
          <p:nvGrpSpPr>
            <p:cNvPr id="21" name="组合 20"/>
            <p:cNvGrpSpPr/>
            <p:nvPr/>
          </p:nvGrpSpPr>
          <p:grpSpPr>
            <a:xfrm>
              <a:off x="4118171" y="1491630"/>
              <a:ext cx="887762" cy="255096"/>
              <a:chOff x="3965502" y="1879809"/>
              <a:chExt cx="1193100" cy="342834"/>
            </a:xfrm>
            <a:solidFill>
              <a:srgbClr val="E71E17"/>
            </a:solidFill>
          </p:grpSpPr>
          <p:sp>
            <p:nvSpPr>
              <p:cNvPr id="25" name="dark-star-shape_15445"/>
              <p:cNvSpPr>
                <a:spLocks noChangeAspect="1"/>
              </p:cNvSpPr>
              <p:nvPr/>
            </p:nvSpPr>
            <p:spPr bwMode="auto">
              <a:xfrm>
                <a:off x="4391609" y="1879809"/>
                <a:ext cx="360781" cy="342834"/>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26" name="dark-star-shape_15445"/>
              <p:cNvSpPr>
                <a:spLocks noChangeAspect="1"/>
              </p:cNvSpPr>
              <p:nvPr/>
            </p:nvSpPr>
            <p:spPr bwMode="auto">
              <a:xfrm>
                <a:off x="4771621"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27" name="dark-star-shape_15445"/>
              <p:cNvSpPr>
                <a:spLocks noChangeAspect="1"/>
              </p:cNvSpPr>
              <p:nvPr/>
            </p:nvSpPr>
            <p:spPr bwMode="auto">
              <a:xfrm>
                <a:off x="4161559"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28" name="dark-star-shape_15445"/>
              <p:cNvSpPr>
                <a:spLocks noChangeAspect="1"/>
              </p:cNvSpPr>
              <p:nvPr/>
            </p:nvSpPr>
            <p:spPr bwMode="auto">
              <a:xfrm>
                <a:off x="3965502"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29" name="dark-star-shape_15445"/>
              <p:cNvSpPr>
                <a:spLocks noChangeAspect="1"/>
              </p:cNvSpPr>
              <p:nvPr/>
            </p:nvSpPr>
            <p:spPr bwMode="auto">
              <a:xfrm>
                <a:off x="5037912"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grpSp>
        <p:grpSp>
          <p:nvGrpSpPr>
            <p:cNvPr id="22" name="组合 21"/>
            <p:cNvGrpSpPr/>
            <p:nvPr/>
          </p:nvGrpSpPr>
          <p:grpSpPr>
            <a:xfrm>
              <a:off x="1458067" y="1619178"/>
              <a:ext cx="6192688" cy="0"/>
              <a:chOff x="1458067" y="2082167"/>
              <a:chExt cx="6192688" cy="0"/>
            </a:xfrm>
          </p:grpSpPr>
          <p:cxnSp>
            <p:nvCxnSpPr>
              <p:cNvPr id="23" name="直接连接符 22"/>
              <p:cNvCxnSpPr/>
              <p:nvPr/>
            </p:nvCxnSpPr>
            <p:spPr>
              <a:xfrm>
                <a:off x="5148064" y="2082167"/>
                <a:ext cx="2502691" cy="0"/>
              </a:xfrm>
              <a:prstGeom prst="line">
                <a:avLst/>
              </a:prstGeom>
              <a:ln w="15875">
                <a:solidFill>
                  <a:srgbClr val="E71E17"/>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1458067" y="2082167"/>
                <a:ext cx="2537869" cy="0"/>
              </a:xfrm>
              <a:prstGeom prst="line">
                <a:avLst/>
              </a:prstGeom>
              <a:ln w="15875">
                <a:solidFill>
                  <a:srgbClr val="E71E17"/>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fltVal val="0"/>
                                          </p:val>
                                        </p:tav>
                                        <p:tav tm="100000">
                                          <p:val>
                                            <p:strVal val="#ppt_h"/>
                                          </p:val>
                                        </p:tav>
                                      </p:tavLst>
                                    </p:anim>
                                    <p:animEffect transition="in" filter="fade">
                                      <p:cBhvr>
                                        <p:cTn id="13" dur="500"/>
                                        <p:tgtEl>
                                          <p:spTgt spid="19"/>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outVertical)">
                                      <p:cBhvr>
                                        <p:cTn id="17" dur="1000"/>
                                        <p:tgtEl>
                                          <p:spTgt spid="20"/>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wipe(left)">
                                      <p:cBhvr>
                                        <p:cTn id="2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18" grpId="0" animBg="1"/>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687621" y="120806"/>
            <a:ext cx="6260644" cy="461665"/>
          </a:xfrm>
          <a:prstGeom prst="rect">
            <a:avLst/>
          </a:prstGeom>
          <a:effectLst/>
        </p:spPr>
        <p:txBody>
          <a:bodyPr vert="horz" wrap="square">
            <a:spAutoFit/>
          </a:bodyPr>
          <a:lstStyle/>
          <a:p>
            <a:pPr>
              <a:defRPr/>
            </a:pPr>
            <a:r>
              <a:rPr lang="zh-CN" altLang="en-US" sz="2400" b="1" dirty="0">
                <a:solidFill>
                  <a:srgbClr val="E71E17"/>
                </a:solidFill>
                <a:latin typeface="微软雅黑" panose="020B0503020204020204" pitchFamily="34" charset="-122"/>
                <a:ea typeface="微软雅黑" panose="020B0503020204020204" pitchFamily="34" charset="-122"/>
                <a:cs typeface="+mn-ea"/>
                <a:sym typeface="+mn-lt"/>
              </a:rPr>
              <a:t>守初心，坚定路线旗帜</a:t>
            </a:r>
          </a:p>
        </p:txBody>
      </p:sp>
      <p:sp>
        <p:nvSpPr>
          <p:cNvPr id="10" name="矩形 9"/>
          <p:cNvSpPr/>
          <p:nvPr/>
        </p:nvSpPr>
        <p:spPr>
          <a:xfrm>
            <a:off x="4707628" y="1184945"/>
            <a:ext cx="1944216" cy="471150"/>
          </a:xfrm>
          <a:prstGeom prst="rect">
            <a:avLst/>
          </a:prstGeom>
          <a:solidFill>
            <a:srgbClr val="E71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pic>
        <p:nvPicPr>
          <p:cNvPr id="11" name="图片 1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23528" y="1550542"/>
            <a:ext cx="2134324" cy="2781508"/>
          </a:xfrm>
          <a:custGeom>
            <a:avLst/>
            <a:gdLst>
              <a:gd name="connsiteX0" fmla="*/ 0 w 4025900"/>
              <a:gd name="connsiteY0" fmla="*/ 0 h 3048000"/>
              <a:gd name="connsiteX1" fmla="*/ 4025900 w 4025900"/>
              <a:gd name="connsiteY1" fmla="*/ 0 h 3048000"/>
              <a:gd name="connsiteX2" fmla="*/ 4025900 w 4025900"/>
              <a:gd name="connsiteY2" fmla="*/ 3048000 h 3048000"/>
              <a:gd name="connsiteX3" fmla="*/ 0 w 4025900"/>
              <a:gd name="connsiteY3" fmla="*/ 3048000 h 3048000"/>
            </a:gdLst>
            <a:ahLst/>
            <a:cxnLst>
              <a:cxn ang="0">
                <a:pos x="connsiteX0" y="connsiteY0"/>
              </a:cxn>
              <a:cxn ang="0">
                <a:pos x="connsiteX1" y="connsiteY1"/>
              </a:cxn>
              <a:cxn ang="0">
                <a:pos x="connsiteX2" y="connsiteY2"/>
              </a:cxn>
              <a:cxn ang="0">
                <a:pos x="connsiteX3" y="connsiteY3"/>
              </a:cxn>
            </a:cxnLst>
            <a:rect l="l" t="t" r="r" b="b"/>
            <a:pathLst>
              <a:path w="4025900" h="3048000">
                <a:moveTo>
                  <a:pt x="0" y="0"/>
                </a:moveTo>
                <a:lnTo>
                  <a:pt x="4025900" y="0"/>
                </a:lnTo>
                <a:lnTo>
                  <a:pt x="4025900" y="3048000"/>
                </a:lnTo>
                <a:lnTo>
                  <a:pt x="0" y="3048000"/>
                </a:lnTo>
                <a:close/>
              </a:path>
            </a:pathLst>
          </a:custGeom>
          <a:ln>
            <a:solidFill>
              <a:srgbClr val="FF0000">
                <a:alpha val="25000"/>
              </a:srgbClr>
            </a:solidFill>
          </a:ln>
          <a:effectLst>
            <a:outerShdw blurRad="50800" dist="38100" dir="2700000" algn="tl" rotWithShape="0">
              <a:prstClr val="black">
                <a:alpha val="40000"/>
              </a:prstClr>
            </a:outerShdw>
          </a:effectLst>
        </p:spPr>
      </p:pic>
      <p:sp>
        <p:nvSpPr>
          <p:cNvPr id="12" name="矩形 11"/>
          <p:cNvSpPr/>
          <p:nvPr/>
        </p:nvSpPr>
        <p:spPr>
          <a:xfrm>
            <a:off x="2967189" y="1851670"/>
            <a:ext cx="6062359" cy="3000821"/>
          </a:xfrm>
          <a:prstGeom prst="rect">
            <a:avLst/>
          </a:prstGeom>
          <a:noFill/>
        </p:spPr>
        <p:txBody>
          <a:bodyPr wrap="square" rtlCol="0">
            <a:spAutoFit/>
          </a:bodyPr>
          <a:lstStyle/>
          <a:p>
            <a:pPr>
              <a:lnSpc>
                <a:spcPct val="150000"/>
              </a:lnSpc>
            </a:pPr>
            <a:r>
              <a:rPr lang="zh-CN" altLang="en-US" dirty="0">
                <a:solidFill>
                  <a:schemeClr val="accent6">
                    <a:lumMod val="75000"/>
                  </a:schemeClr>
                </a:solidFill>
                <a:latin typeface="+mj-ea"/>
                <a:ea typeface="+mj-ea"/>
              </a:rPr>
              <a:t>       我们共产党人的根本，就是对马克思主义的信仰，对共产主义和社会主义的信念，对党和人民的忠诚。立根固本，就是要坚定这份信仰、坚定这份信念、坚定这份忠诚，只有在立根固本上下足了功夫，才会有强大的免疫力和抵抗力。</a:t>
            </a:r>
          </a:p>
          <a:p>
            <a:pPr>
              <a:lnSpc>
                <a:spcPct val="150000"/>
              </a:lnSpc>
            </a:pPr>
            <a:r>
              <a:rPr lang="en-US" altLang="zh-CN" dirty="0">
                <a:solidFill>
                  <a:srgbClr val="C00000"/>
                </a:solidFill>
                <a:latin typeface="+mj-ea"/>
                <a:ea typeface="+mj-ea"/>
              </a:rPr>
              <a:t>       — —2015</a:t>
            </a:r>
            <a:r>
              <a:rPr lang="zh-CN" altLang="en-US" dirty="0">
                <a:solidFill>
                  <a:srgbClr val="C00000"/>
                </a:solidFill>
                <a:latin typeface="+mj-ea"/>
                <a:ea typeface="+mj-ea"/>
              </a:rPr>
              <a:t>年</a:t>
            </a:r>
            <a:r>
              <a:rPr lang="en-US" altLang="zh-CN" dirty="0">
                <a:solidFill>
                  <a:srgbClr val="C00000"/>
                </a:solidFill>
                <a:latin typeface="+mj-ea"/>
                <a:ea typeface="+mj-ea"/>
              </a:rPr>
              <a:t>9</a:t>
            </a:r>
            <a:r>
              <a:rPr lang="zh-CN" altLang="en-US" dirty="0">
                <a:solidFill>
                  <a:srgbClr val="C00000"/>
                </a:solidFill>
                <a:latin typeface="+mj-ea"/>
                <a:ea typeface="+mj-ea"/>
              </a:rPr>
              <a:t>月</a:t>
            </a:r>
            <a:r>
              <a:rPr lang="en-US" altLang="zh-CN" dirty="0">
                <a:solidFill>
                  <a:srgbClr val="C00000"/>
                </a:solidFill>
                <a:latin typeface="+mj-ea"/>
                <a:ea typeface="+mj-ea"/>
              </a:rPr>
              <a:t>11</a:t>
            </a:r>
            <a:r>
              <a:rPr lang="zh-CN" altLang="en-US" dirty="0">
                <a:solidFill>
                  <a:srgbClr val="C00000"/>
                </a:solidFill>
                <a:latin typeface="+mj-ea"/>
                <a:ea typeface="+mj-ea"/>
              </a:rPr>
              <a:t>日，在十八届中央政治局第二十六次集体学习时的讲话</a:t>
            </a:r>
          </a:p>
        </p:txBody>
      </p:sp>
      <p:sp>
        <p:nvSpPr>
          <p:cNvPr id="14" name="矩形 13"/>
          <p:cNvSpPr/>
          <p:nvPr/>
        </p:nvSpPr>
        <p:spPr>
          <a:xfrm>
            <a:off x="4812663" y="1184945"/>
            <a:ext cx="1723549" cy="400110"/>
          </a:xfrm>
          <a:prstGeom prst="rect">
            <a:avLst/>
          </a:prstGeom>
        </p:spPr>
        <p:txBody>
          <a:bodyPr wrap="none">
            <a:spAutoFit/>
          </a:bodyPr>
          <a:lstStyle/>
          <a:p>
            <a:pPr algn="ctr"/>
            <a:r>
              <a:rPr lang="zh-CN" altLang="en-US" sz="2000" b="1" dirty="0">
                <a:solidFill>
                  <a:srgbClr val="FFFF00"/>
                </a:solidFill>
                <a:latin typeface="+mj-ea"/>
                <a:ea typeface="+mj-ea"/>
              </a:rPr>
              <a:t>习近平总书记</a:t>
            </a:r>
          </a:p>
        </p:txBody>
      </p:sp>
      <p:sp>
        <p:nvSpPr>
          <p:cNvPr id="15" name="矩形 14"/>
          <p:cNvSpPr/>
          <p:nvPr/>
        </p:nvSpPr>
        <p:spPr>
          <a:xfrm>
            <a:off x="0" y="1550542"/>
            <a:ext cx="179512" cy="2781508"/>
          </a:xfrm>
          <a:prstGeom prst="rect">
            <a:avLst/>
          </a:prstGeom>
          <a:solidFill>
            <a:srgbClr val="E71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 presetClass="entr" presetSubtype="8" decel="4500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1000" fill="hold"/>
                                        <p:tgtEl>
                                          <p:spTgt spid="11"/>
                                        </p:tgtEl>
                                        <p:attrNameLst>
                                          <p:attrName>ppt_x</p:attrName>
                                        </p:attrNameLst>
                                      </p:cBhvr>
                                      <p:tavLst>
                                        <p:tav tm="0">
                                          <p:val>
                                            <p:strVal val="0-#ppt_w/2"/>
                                          </p:val>
                                        </p:tav>
                                        <p:tav tm="100000">
                                          <p:val>
                                            <p:strVal val="#ppt_x"/>
                                          </p:val>
                                        </p:tav>
                                      </p:tavLst>
                                    </p:anim>
                                    <p:anim calcmode="lin" valueType="num">
                                      <p:cBhvr additive="base">
                                        <p:cTn id="11" dur="1000" fill="hold"/>
                                        <p:tgtEl>
                                          <p:spTgt spid="11"/>
                                        </p:tgtEl>
                                        <p:attrNameLst>
                                          <p:attrName>ppt_y</p:attrName>
                                        </p:attrNameLst>
                                      </p:cBhvr>
                                      <p:tavLst>
                                        <p:tav tm="0">
                                          <p:val>
                                            <p:strVal val="#ppt_y"/>
                                          </p:val>
                                        </p:tav>
                                        <p:tav tm="100000">
                                          <p:val>
                                            <p:strVal val="#ppt_y"/>
                                          </p:val>
                                        </p:tav>
                                      </p:tavLst>
                                    </p:anim>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1000"/>
                                        <p:tgtEl>
                                          <p:spTgt spid="10"/>
                                        </p:tgtEl>
                                      </p:cBhvr>
                                    </p:animEffect>
                                  </p:childTnLst>
                                </p:cTn>
                              </p:par>
                              <p:par>
                                <p:cTn id="15" presetID="22" presetClass="entr" presetSubtype="8" fill="hold" grpId="0" nodeType="withEffect">
                                  <p:stCondLst>
                                    <p:cond delay="50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1000"/>
                                        <p:tgtEl>
                                          <p:spTgt spid="14"/>
                                        </p:tgtEl>
                                      </p:cBhvr>
                                    </p:animEffect>
                                  </p:childTnLst>
                                </p:cTn>
                              </p:par>
                              <p:par>
                                <p:cTn id="18" presetID="31" presetClass="entr" presetSubtype="0" fill="hold" grpId="0" nodeType="withEffect">
                                  <p:stCondLst>
                                    <p:cond delay="500"/>
                                  </p:stCondLst>
                                  <p:iterate type="lt">
                                    <p:tmPct val="1333"/>
                                  </p:iterate>
                                  <p:childTnLst>
                                    <p:set>
                                      <p:cBhvr>
                                        <p:cTn id="19" dur="1" fill="hold">
                                          <p:stCondLst>
                                            <p:cond delay="0"/>
                                          </p:stCondLst>
                                        </p:cTn>
                                        <p:tgtEl>
                                          <p:spTgt spid="12"/>
                                        </p:tgtEl>
                                        <p:attrNameLst>
                                          <p:attrName>style.visibility</p:attrName>
                                        </p:attrNameLst>
                                      </p:cBhvr>
                                      <p:to>
                                        <p:strVal val="visible"/>
                                      </p:to>
                                    </p:set>
                                    <p:anim calcmode="lin" valueType="num">
                                      <p:cBhvr>
                                        <p:cTn id="20" dur="750" fill="hold"/>
                                        <p:tgtEl>
                                          <p:spTgt spid="12"/>
                                        </p:tgtEl>
                                        <p:attrNameLst>
                                          <p:attrName>ppt_w</p:attrName>
                                        </p:attrNameLst>
                                      </p:cBhvr>
                                      <p:tavLst>
                                        <p:tav tm="0">
                                          <p:val>
                                            <p:fltVal val="0"/>
                                          </p:val>
                                        </p:tav>
                                        <p:tav tm="100000">
                                          <p:val>
                                            <p:strVal val="#ppt_w"/>
                                          </p:val>
                                        </p:tav>
                                      </p:tavLst>
                                    </p:anim>
                                    <p:anim calcmode="lin" valueType="num">
                                      <p:cBhvr>
                                        <p:cTn id="21" dur="750" fill="hold"/>
                                        <p:tgtEl>
                                          <p:spTgt spid="12"/>
                                        </p:tgtEl>
                                        <p:attrNameLst>
                                          <p:attrName>ppt_h</p:attrName>
                                        </p:attrNameLst>
                                      </p:cBhvr>
                                      <p:tavLst>
                                        <p:tav tm="0">
                                          <p:val>
                                            <p:fltVal val="0"/>
                                          </p:val>
                                        </p:tav>
                                        <p:tav tm="100000">
                                          <p:val>
                                            <p:strVal val="#ppt_h"/>
                                          </p:val>
                                        </p:tav>
                                      </p:tavLst>
                                    </p:anim>
                                    <p:anim calcmode="lin" valueType="num">
                                      <p:cBhvr>
                                        <p:cTn id="22" dur="750" fill="hold"/>
                                        <p:tgtEl>
                                          <p:spTgt spid="12"/>
                                        </p:tgtEl>
                                        <p:attrNameLst>
                                          <p:attrName>style.rotation</p:attrName>
                                        </p:attrNameLst>
                                      </p:cBhvr>
                                      <p:tavLst>
                                        <p:tav tm="0">
                                          <p:val>
                                            <p:fltVal val="90"/>
                                          </p:val>
                                        </p:tav>
                                        <p:tav tm="100000">
                                          <p:val>
                                            <p:fltVal val="0"/>
                                          </p:val>
                                        </p:tav>
                                      </p:tavLst>
                                    </p:anim>
                                    <p:animEffect transition="in" filter="fade">
                                      <p:cBhvr>
                                        <p:cTn id="23"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4" grpId="0"/>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687621" y="120806"/>
            <a:ext cx="6260644" cy="461665"/>
          </a:xfrm>
          <a:prstGeom prst="rect">
            <a:avLst/>
          </a:prstGeom>
          <a:effectLst/>
        </p:spPr>
        <p:txBody>
          <a:bodyPr vert="horz" wrap="square">
            <a:spAutoFit/>
          </a:bodyPr>
          <a:lstStyle/>
          <a:p>
            <a:pPr>
              <a:defRPr/>
            </a:pPr>
            <a:r>
              <a:rPr lang="zh-CN" altLang="en-US" sz="2400" b="1" dirty="0">
                <a:solidFill>
                  <a:srgbClr val="E71E17"/>
                </a:solidFill>
                <a:latin typeface="微软雅黑" panose="020B0503020204020204" pitchFamily="34" charset="-122"/>
                <a:ea typeface="微软雅黑" panose="020B0503020204020204" pitchFamily="34" charset="-122"/>
                <a:cs typeface="+mn-ea"/>
                <a:sym typeface="+mn-lt"/>
              </a:rPr>
              <a:t>守初心，坚定路线旗帜</a:t>
            </a:r>
          </a:p>
        </p:txBody>
      </p:sp>
      <p:sp>
        <p:nvSpPr>
          <p:cNvPr id="10" name="矩形 9"/>
          <p:cNvSpPr/>
          <p:nvPr/>
        </p:nvSpPr>
        <p:spPr>
          <a:xfrm>
            <a:off x="4707628" y="1184945"/>
            <a:ext cx="1944216" cy="471150"/>
          </a:xfrm>
          <a:prstGeom prst="rect">
            <a:avLst/>
          </a:prstGeom>
          <a:solidFill>
            <a:srgbClr val="E71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pic>
        <p:nvPicPr>
          <p:cNvPr id="11" name="图片 1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23528" y="1550542"/>
            <a:ext cx="2134324" cy="2781508"/>
          </a:xfrm>
          <a:custGeom>
            <a:avLst/>
            <a:gdLst>
              <a:gd name="connsiteX0" fmla="*/ 0 w 4025900"/>
              <a:gd name="connsiteY0" fmla="*/ 0 h 3048000"/>
              <a:gd name="connsiteX1" fmla="*/ 4025900 w 4025900"/>
              <a:gd name="connsiteY1" fmla="*/ 0 h 3048000"/>
              <a:gd name="connsiteX2" fmla="*/ 4025900 w 4025900"/>
              <a:gd name="connsiteY2" fmla="*/ 3048000 h 3048000"/>
              <a:gd name="connsiteX3" fmla="*/ 0 w 4025900"/>
              <a:gd name="connsiteY3" fmla="*/ 3048000 h 3048000"/>
            </a:gdLst>
            <a:ahLst/>
            <a:cxnLst>
              <a:cxn ang="0">
                <a:pos x="connsiteX0" y="connsiteY0"/>
              </a:cxn>
              <a:cxn ang="0">
                <a:pos x="connsiteX1" y="connsiteY1"/>
              </a:cxn>
              <a:cxn ang="0">
                <a:pos x="connsiteX2" y="connsiteY2"/>
              </a:cxn>
              <a:cxn ang="0">
                <a:pos x="connsiteX3" y="connsiteY3"/>
              </a:cxn>
            </a:cxnLst>
            <a:rect l="l" t="t" r="r" b="b"/>
            <a:pathLst>
              <a:path w="4025900" h="3048000">
                <a:moveTo>
                  <a:pt x="0" y="0"/>
                </a:moveTo>
                <a:lnTo>
                  <a:pt x="4025900" y="0"/>
                </a:lnTo>
                <a:lnTo>
                  <a:pt x="4025900" y="3048000"/>
                </a:lnTo>
                <a:lnTo>
                  <a:pt x="0" y="3048000"/>
                </a:lnTo>
                <a:close/>
              </a:path>
            </a:pathLst>
          </a:custGeom>
          <a:ln>
            <a:solidFill>
              <a:srgbClr val="FF0000">
                <a:alpha val="25000"/>
              </a:srgbClr>
            </a:solidFill>
          </a:ln>
          <a:effectLst>
            <a:outerShdw blurRad="50800" dist="38100" dir="2700000" algn="tl" rotWithShape="0">
              <a:prstClr val="black">
                <a:alpha val="40000"/>
              </a:prstClr>
            </a:outerShdw>
          </a:effectLst>
        </p:spPr>
      </p:pic>
      <p:sp>
        <p:nvSpPr>
          <p:cNvPr id="12" name="矩形 11"/>
          <p:cNvSpPr/>
          <p:nvPr/>
        </p:nvSpPr>
        <p:spPr>
          <a:xfrm>
            <a:off x="2967189" y="1851670"/>
            <a:ext cx="6062359" cy="2938048"/>
          </a:xfrm>
          <a:prstGeom prst="rect">
            <a:avLst/>
          </a:prstGeom>
          <a:noFill/>
        </p:spPr>
        <p:txBody>
          <a:bodyPr wrap="square" rtlCol="0">
            <a:spAutoFit/>
          </a:bodyPr>
          <a:lstStyle/>
          <a:p>
            <a:pPr>
              <a:lnSpc>
                <a:spcPct val="130000"/>
              </a:lnSpc>
            </a:pPr>
            <a:r>
              <a:rPr lang="zh-CN" altLang="en-US" dirty="0">
                <a:solidFill>
                  <a:schemeClr val="accent6">
                    <a:lumMod val="75000"/>
                  </a:schemeClr>
                </a:solidFill>
                <a:latin typeface="+mj-ea"/>
                <a:ea typeface="+mj-ea"/>
              </a:rPr>
              <a:t>       我们党已经走过了</a:t>
            </a:r>
            <a:r>
              <a:rPr lang="en-US" altLang="zh-CN" dirty="0">
                <a:solidFill>
                  <a:schemeClr val="accent6">
                    <a:lumMod val="75000"/>
                  </a:schemeClr>
                </a:solidFill>
                <a:latin typeface="+mj-ea"/>
                <a:ea typeface="+mj-ea"/>
              </a:rPr>
              <a:t>95</a:t>
            </a:r>
            <a:r>
              <a:rPr lang="zh-CN" altLang="en-US" dirty="0">
                <a:solidFill>
                  <a:schemeClr val="accent6">
                    <a:lumMod val="75000"/>
                  </a:schemeClr>
                </a:solidFill>
                <a:latin typeface="+mj-ea"/>
                <a:ea typeface="+mj-ea"/>
              </a:rPr>
              <a:t>年的历程，但我们要永远保持建党时中国共产党人的奋斗精神，永远保持对人民的赤子之心。一切向前走，都不能忘记走过的路；走得再远、走到再光辉的未来，也不能忘记走过的过去，不能忘记为什么出发。面向未来，面对挑战，全党同志一定要不忘初心、继续前进。</a:t>
            </a:r>
          </a:p>
          <a:p>
            <a:pPr>
              <a:lnSpc>
                <a:spcPct val="130000"/>
              </a:lnSpc>
            </a:pPr>
            <a:r>
              <a:rPr lang="en-US" altLang="zh-CN" dirty="0">
                <a:solidFill>
                  <a:srgbClr val="C00000"/>
                </a:solidFill>
                <a:latin typeface="+mj-ea"/>
                <a:ea typeface="+mj-ea"/>
              </a:rPr>
              <a:t>       — —2016</a:t>
            </a:r>
            <a:r>
              <a:rPr lang="zh-CN" altLang="en-US" dirty="0">
                <a:solidFill>
                  <a:srgbClr val="C00000"/>
                </a:solidFill>
                <a:latin typeface="+mj-ea"/>
                <a:ea typeface="+mj-ea"/>
              </a:rPr>
              <a:t>年</a:t>
            </a:r>
            <a:r>
              <a:rPr lang="en-US" altLang="zh-CN" dirty="0">
                <a:solidFill>
                  <a:srgbClr val="C00000"/>
                </a:solidFill>
                <a:latin typeface="+mj-ea"/>
                <a:ea typeface="+mj-ea"/>
              </a:rPr>
              <a:t>7</a:t>
            </a:r>
            <a:r>
              <a:rPr lang="zh-CN" altLang="en-US" dirty="0">
                <a:solidFill>
                  <a:srgbClr val="C00000"/>
                </a:solidFill>
                <a:latin typeface="+mj-ea"/>
                <a:ea typeface="+mj-ea"/>
              </a:rPr>
              <a:t>月</a:t>
            </a:r>
            <a:r>
              <a:rPr lang="en-US" altLang="zh-CN" dirty="0">
                <a:solidFill>
                  <a:srgbClr val="C00000"/>
                </a:solidFill>
                <a:latin typeface="+mj-ea"/>
                <a:ea typeface="+mj-ea"/>
              </a:rPr>
              <a:t>1</a:t>
            </a:r>
            <a:r>
              <a:rPr lang="zh-CN" altLang="en-US" dirty="0">
                <a:solidFill>
                  <a:srgbClr val="C00000"/>
                </a:solidFill>
                <a:latin typeface="+mj-ea"/>
                <a:ea typeface="+mj-ea"/>
              </a:rPr>
              <a:t>日，在庆祝中国共产党成立</a:t>
            </a:r>
            <a:r>
              <a:rPr lang="en-US" altLang="zh-CN" dirty="0">
                <a:solidFill>
                  <a:srgbClr val="C00000"/>
                </a:solidFill>
                <a:latin typeface="+mj-ea"/>
                <a:ea typeface="+mj-ea"/>
              </a:rPr>
              <a:t>95</a:t>
            </a:r>
            <a:r>
              <a:rPr lang="zh-CN" altLang="en-US" dirty="0">
                <a:solidFill>
                  <a:srgbClr val="C00000"/>
                </a:solidFill>
                <a:latin typeface="+mj-ea"/>
                <a:ea typeface="+mj-ea"/>
              </a:rPr>
              <a:t>周年大会上的讲话</a:t>
            </a:r>
          </a:p>
        </p:txBody>
      </p:sp>
      <p:sp>
        <p:nvSpPr>
          <p:cNvPr id="14" name="矩形 13"/>
          <p:cNvSpPr/>
          <p:nvPr/>
        </p:nvSpPr>
        <p:spPr>
          <a:xfrm>
            <a:off x="4812663" y="1184945"/>
            <a:ext cx="1723549" cy="400110"/>
          </a:xfrm>
          <a:prstGeom prst="rect">
            <a:avLst/>
          </a:prstGeom>
        </p:spPr>
        <p:txBody>
          <a:bodyPr wrap="none">
            <a:spAutoFit/>
          </a:bodyPr>
          <a:lstStyle/>
          <a:p>
            <a:pPr algn="ctr"/>
            <a:r>
              <a:rPr lang="zh-CN" altLang="en-US" sz="2000" b="1" dirty="0">
                <a:solidFill>
                  <a:srgbClr val="FFFF00"/>
                </a:solidFill>
                <a:latin typeface="+mj-ea"/>
                <a:ea typeface="+mj-ea"/>
              </a:rPr>
              <a:t>习近平总书记</a:t>
            </a:r>
          </a:p>
        </p:txBody>
      </p:sp>
      <p:sp>
        <p:nvSpPr>
          <p:cNvPr id="15" name="矩形 14"/>
          <p:cNvSpPr/>
          <p:nvPr/>
        </p:nvSpPr>
        <p:spPr>
          <a:xfrm>
            <a:off x="0" y="1550542"/>
            <a:ext cx="179512" cy="2781508"/>
          </a:xfrm>
          <a:prstGeom prst="rect">
            <a:avLst/>
          </a:prstGeom>
          <a:solidFill>
            <a:srgbClr val="E71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 presetClass="entr" presetSubtype="8" decel="4500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1000" fill="hold"/>
                                        <p:tgtEl>
                                          <p:spTgt spid="11"/>
                                        </p:tgtEl>
                                        <p:attrNameLst>
                                          <p:attrName>ppt_x</p:attrName>
                                        </p:attrNameLst>
                                      </p:cBhvr>
                                      <p:tavLst>
                                        <p:tav tm="0">
                                          <p:val>
                                            <p:strVal val="0-#ppt_w/2"/>
                                          </p:val>
                                        </p:tav>
                                        <p:tav tm="100000">
                                          <p:val>
                                            <p:strVal val="#ppt_x"/>
                                          </p:val>
                                        </p:tav>
                                      </p:tavLst>
                                    </p:anim>
                                    <p:anim calcmode="lin" valueType="num">
                                      <p:cBhvr additive="base">
                                        <p:cTn id="11" dur="1000" fill="hold"/>
                                        <p:tgtEl>
                                          <p:spTgt spid="11"/>
                                        </p:tgtEl>
                                        <p:attrNameLst>
                                          <p:attrName>ppt_y</p:attrName>
                                        </p:attrNameLst>
                                      </p:cBhvr>
                                      <p:tavLst>
                                        <p:tav tm="0">
                                          <p:val>
                                            <p:strVal val="#ppt_y"/>
                                          </p:val>
                                        </p:tav>
                                        <p:tav tm="100000">
                                          <p:val>
                                            <p:strVal val="#ppt_y"/>
                                          </p:val>
                                        </p:tav>
                                      </p:tavLst>
                                    </p:anim>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1000"/>
                                        <p:tgtEl>
                                          <p:spTgt spid="10"/>
                                        </p:tgtEl>
                                      </p:cBhvr>
                                    </p:animEffect>
                                  </p:childTnLst>
                                </p:cTn>
                              </p:par>
                              <p:par>
                                <p:cTn id="15" presetID="22" presetClass="entr" presetSubtype="8" fill="hold" grpId="0" nodeType="withEffect">
                                  <p:stCondLst>
                                    <p:cond delay="50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1000"/>
                                        <p:tgtEl>
                                          <p:spTgt spid="14"/>
                                        </p:tgtEl>
                                      </p:cBhvr>
                                    </p:animEffect>
                                  </p:childTnLst>
                                </p:cTn>
                              </p:par>
                              <p:par>
                                <p:cTn id="18" presetID="31" presetClass="entr" presetSubtype="0" fill="hold" grpId="0" nodeType="withEffect">
                                  <p:stCondLst>
                                    <p:cond delay="500"/>
                                  </p:stCondLst>
                                  <p:iterate type="lt">
                                    <p:tmPct val="1333"/>
                                  </p:iterate>
                                  <p:childTnLst>
                                    <p:set>
                                      <p:cBhvr>
                                        <p:cTn id="19" dur="1" fill="hold">
                                          <p:stCondLst>
                                            <p:cond delay="0"/>
                                          </p:stCondLst>
                                        </p:cTn>
                                        <p:tgtEl>
                                          <p:spTgt spid="12"/>
                                        </p:tgtEl>
                                        <p:attrNameLst>
                                          <p:attrName>style.visibility</p:attrName>
                                        </p:attrNameLst>
                                      </p:cBhvr>
                                      <p:to>
                                        <p:strVal val="visible"/>
                                      </p:to>
                                    </p:set>
                                    <p:anim calcmode="lin" valueType="num">
                                      <p:cBhvr>
                                        <p:cTn id="20" dur="750" fill="hold"/>
                                        <p:tgtEl>
                                          <p:spTgt spid="12"/>
                                        </p:tgtEl>
                                        <p:attrNameLst>
                                          <p:attrName>ppt_w</p:attrName>
                                        </p:attrNameLst>
                                      </p:cBhvr>
                                      <p:tavLst>
                                        <p:tav tm="0">
                                          <p:val>
                                            <p:fltVal val="0"/>
                                          </p:val>
                                        </p:tav>
                                        <p:tav tm="100000">
                                          <p:val>
                                            <p:strVal val="#ppt_w"/>
                                          </p:val>
                                        </p:tav>
                                      </p:tavLst>
                                    </p:anim>
                                    <p:anim calcmode="lin" valueType="num">
                                      <p:cBhvr>
                                        <p:cTn id="21" dur="750" fill="hold"/>
                                        <p:tgtEl>
                                          <p:spTgt spid="12"/>
                                        </p:tgtEl>
                                        <p:attrNameLst>
                                          <p:attrName>ppt_h</p:attrName>
                                        </p:attrNameLst>
                                      </p:cBhvr>
                                      <p:tavLst>
                                        <p:tav tm="0">
                                          <p:val>
                                            <p:fltVal val="0"/>
                                          </p:val>
                                        </p:tav>
                                        <p:tav tm="100000">
                                          <p:val>
                                            <p:strVal val="#ppt_h"/>
                                          </p:val>
                                        </p:tav>
                                      </p:tavLst>
                                    </p:anim>
                                    <p:anim calcmode="lin" valueType="num">
                                      <p:cBhvr>
                                        <p:cTn id="22" dur="750" fill="hold"/>
                                        <p:tgtEl>
                                          <p:spTgt spid="12"/>
                                        </p:tgtEl>
                                        <p:attrNameLst>
                                          <p:attrName>style.rotation</p:attrName>
                                        </p:attrNameLst>
                                      </p:cBhvr>
                                      <p:tavLst>
                                        <p:tav tm="0">
                                          <p:val>
                                            <p:fltVal val="90"/>
                                          </p:val>
                                        </p:tav>
                                        <p:tav tm="100000">
                                          <p:val>
                                            <p:fltVal val="0"/>
                                          </p:val>
                                        </p:tav>
                                      </p:tavLst>
                                    </p:anim>
                                    <p:animEffect transition="in" filter="fade">
                                      <p:cBhvr>
                                        <p:cTn id="23"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4" grpId="0"/>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687621" y="120806"/>
            <a:ext cx="6260644" cy="461665"/>
          </a:xfrm>
          <a:prstGeom prst="rect">
            <a:avLst/>
          </a:prstGeom>
          <a:effectLst/>
        </p:spPr>
        <p:txBody>
          <a:bodyPr vert="horz" wrap="square">
            <a:spAutoFit/>
          </a:bodyPr>
          <a:lstStyle/>
          <a:p>
            <a:pPr>
              <a:defRPr/>
            </a:pPr>
            <a:r>
              <a:rPr lang="zh-CN" altLang="en-US" sz="2400" b="1" dirty="0">
                <a:solidFill>
                  <a:srgbClr val="E71E17"/>
                </a:solidFill>
                <a:latin typeface="微软雅黑" panose="020B0503020204020204" pitchFamily="34" charset="-122"/>
                <a:ea typeface="微软雅黑" panose="020B0503020204020204" pitchFamily="34" charset="-122"/>
                <a:cs typeface="+mn-ea"/>
                <a:sym typeface="+mn-lt"/>
              </a:rPr>
              <a:t>守初心，坚定路线旗帜</a:t>
            </a:r>
          </a:p>
        </p:txBody>
      </p:sp>
      <p:sp>
        <p:nvSpPr>
          <p:cNvPr id="10" name="矩形 9"/>
          <p:cNvSpPr/>
          <p:nvPr/>
        </p:nvSpPr>
        <p:spPr>
          <a:xfrm>
            <a:off x="4707628" y="1184945"/>
            <a:ext cx="1944216" cy="471150"/>
          </a:xfrm>
          <a:prstGeom prst="rect">
            <a:avLst/>
          </a:prstGeom>
          <a:solidFill>
            <a:srgbClr val="E71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pic>
        <p:nvPicPr>
          <p:cNvPr id="11" name="图片 1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23528" y="1550542"/>
            <a:ext cx="2134324" cy="2781508"/>
          </a:xfrm>
          <a:custGeom>
            <a:avLst/>
            <a:gdLst>
              <a:gd name="connsiteX0" fmla="*/ 0 w 4025900"/>
              <a:gd name="connsiteY0" fmla="*/ 0 h 3048000"/>
              <a:gd name="connsiteX1" fmla="*/ 4025900 w 4025900"/>
              <a:gd name="connsiteY1" fmla="*/ 0 h 3048000"/>
              <a:gd name="connsiteX2" fmla="*/ 4025900 w 4025900"/>
              <a:gd name="connsiteY2" fmla="*/ 3048000 h 3048000"/>
              <a:gd name="connsiteX3" fmla="*/ 0 w 4025900"/>
              <a:gd name="connsiteY3" fmla="*/ 3048000 h 3048000"/>
            </a:gdLst>
            <a:ahLst/>
            <a:cxnLst>
              <a:cxn ang="0">
                <a:pos x="connsiteX0" y="connsiteY0"/>
              </a:cxn>
              <a:cxn ang="0">
                <a:pos x="connsiteX1" y="connsiteY1"/>
              </a:cxn>
              <a:cxn ang="0">
                <a:pos x="connsiteX2" y="connsiteY2"/>
              </a:cxn>
              <a:cxn ang="0">
                <a:pos x="connsiteX3" y="connsiteY3"/>
              </a:cxn>
            </a:cxnLst>
            <a:rect l="l" t="t" r="r" b="b"/>
            <a:pathLst>
              <a:path w="4025900" h="3048000">
                <a:moveTo>
                  <a:pt x="0" y="0"/>
                </a:moveTo>
                <a:lnTo>
                  <a:pt x="4025900" y="0"/>
                </a:lnTo>
                <a:lnTo>
                  <a:pt x="4025900" y="3048000"/>
                </a:lnTo>
                <a:lnTo>
                  <a:pt x="0" y="3048000"/>
                </a:lnTo>
                <a:close/>
              </a:path>
            </a:pathLst>
          </a:custGeom>
          <a:ln>
            <a:solidFill>
              <a:srgbClr val="FF0000">
                <a:alpha val="25000"/>
              </a:srgbClr>
            </a:solidFill>
          </a:ln>
          <a:effectLst>
            <a:outerShdw blurRad="50800" dist="38100" dir="2700000" algn="tl" rotWithShape="0">
              <a:prstClr val="black">
                <a:alpha val="40000"/>
              </a:prstClr>
            </a:outerShdw>
          </a:effectLst>
        </p:spPr>
      </p:pic>
      <p:sp>
        <p:nvSpPr>
          <p:cNvPr id="12" name="矩形 11"/>
          <p:cNvSpPr/>
          <p:nvPr/>
        </p:nvSpPr>
        <p:spPr>
          <a:xfrm>
            <a:off x="2967189" y="1779662"/>
            <a:ext cx="6062359" cy="3333220"/>
          </a:xfrm>
          <a:prstGeom prst="rect">
            <a:avLst/>
          </a:prstGeom>
          <a:noFill/>
        </p:spPr>
        <p:txBody>
          <a:bodyPr wrap="square" rtlCol="0">
            <a:spAutoFit/>
          </a:bodyPr>
          <a:lstStyle/>
          <a:p>
            <a:pPr>
              <a:lnSpc>
                <a:spcPct val="130000"/>
              </a:lnSpc>
            </a:pPr>
            <a:r>
              <a:rPr lang="zh-CN" altLang="en-US" dirty="0">
                <a:solidFill>
                  <a:schemeClr val="accent6">
                    <a:lumMod val="75000"/>
                  </a:schemeClr>
                </a:solidFill>
                <a:latin typeface="+mj-ea"/>
                <a:ea typeface="+mj-ea"/>
              </a:rPr>
              <a:t>       不忘初心，方得始终。中国共产党人的初心和使命，就是为中国人民谋幸福，为中华民族谋复兴。这个初心和使命是激励中国共产党人不断前进的根本动力。全党同志一定要永远与人民同呼吸、共命运、心连心，永远把人民对美好生活的向往作为奋斗目标，以永不懈怠的精神状态和一往无前的奋斗姿态，继续朝着实现中华民族伟大复兴的宏伟目标奋勇前进。</a:t>
            </a:r>
          </a:p>
          <a:p>
            <a:pPr>
              <a:lnSpc>
                <a:spcPct val="130000"/>
              </a:lnSpc>
            </a:pPr>
            <a:r>
              <a:rPr lang="en-US" altLang="zh-CN" dirty="0">
                <a:solidFill>
                  <a:srgbClr val="C00000"/>
                </a:solidFill>
                <a:latin typeface="+mj-ea"/>
                <a:ea typeface="+mj-ea"/>
              </a:rPr>
              <a:t>       — —2017</a:t>
            </a:r>
            <a:r>
              <a:rPr lang="zh-CN" altLang="en-US" dirty="0">
                <a:solidFill>
                  <a:srgbClr val="C00000"/>
                </a:solidFill>
                <a:latin typeface="+mj-ea"/>
                <a:ea typeface="+mj-ea"/>
              </a:rPr>
              <a:t>年</a:t>
            </a:r>
            <a:r>
              <a:rPr lang="en-US" altLang="zh-CN" dirty="0">
                <a:solidFill>
                  <a:srgbClr val="C00000"/>
                </a:solidFill>
                <a:latin typeface="+mj-ea"/>
                <a:ea typeface="+mj-ea"/>
              </a:rPr>
              <a:t>10</a:t>
            </a:r>
            <a:r>
              <a:rPr lang="zh-CN" altLang="en-US" dirty="0">
                <a:solidFill>
                  <a:srgbClr val="C00000"/>
                </a:solidFill>
                <a:latin typeface="+mj-ea"/>
                <a:ea typeface="+mj-ea"/>
              </a:rPr>
              <a:t>月</a:t>
            </a:r>
            <a:r>
              <a:rPr lang="en-US" altLang="zh-CN" dirty="0">
                <a:solidFill>
                  <a:srgbClr val="C00000"/>
                </a:solidFill>
                <a:latin typeface="+mj-ea"/>
                <a:ea typeface="+mj-ea"/>
              </a:rPr>
              <a:t>18</a:t>
            </a:r>
            <a:r>
              <a:rPr lang="zh-CN" altLang="en-US" dirty="0">
                <a:solidFill>
                  <a:srgbClr val="C00000"/>
                </a:solidFill>
                <a:latin typeface="+mj-ea"/>
                <a:ea typeface="+mj-ea"/>
              </a:rPr>
              <a:t>日，在中国共产党第十九次全国代表大会上的报告</a:t>
            </a:r>
          </a:p>
        </p:txBody>
      </p:sp>
      <p:sp>
        <p:nvSpPr>
          <p:cNvPr id="14" name="矩形 13"/>
          <p:cNvSpPr/>
          <p:nvPr/>
        </p:nvSpPr>
        <p:spPr>
          <a:xfrm>
            <a:off x="4812663" y="1184945"/>
            <a:ext cx="1723549" cy="400110"/>
          </a:xfrm>
          <a:prstGeom prst="rect">
            <a:avLst/>
          </a:prstGeom>
        </p:spPr>
        <p:txBody>
          <a:bodyPr wrap="none">
            <a:spAutoFit/>
          </a:bodyPr>
          <a:lstStyle/>
          <a:p>
            <a:pPr algn="ctr"/>
            <a:r>
              <a:rPr lang="zh-CN" altLang="en-US" sz="2000" b="1" dirty="0">
                <a:solidFill>
                  <a:srgbClr val="FFFF00"/>
                </a:solidFill>
                <a:latin typeface="+mj-ea"/>
                <a:ea typeface="+mj-ea"/>
              </a:rPr>
              <a:t>习近平总书记</a:t>
            </a:r>
          </a:p>
        </p:txBody>
      </p:sp>
      <p:sp>
        <p:nvSpPr>
          <p:cNvPr id="15" name="矩形 14"/>
          <p:cNvSpPr/>
          <p:nvPr/>
        </p:nvSpPr>
        <p:spPr>
          <a:xfrm>
            <a:off x="0" y="1550542"/>
            <a:ext cx="179512" cy="2781508"/>
          </a:xfrm>
          <a:prstGeom prst="rect">
            <a:avLst/>
          </a:prstGeom>
          <a:solidFill>
            <a:srgbClr val="E71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 presetClass="entr" presetSubtype="8" decel="4500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1000" fill="hold"/>
                                        <p:tgtEl>
                                          <p:spTgt spid="11"/>
                                        </p:tgtEl>
                                        <p:attrNameLst>
                                          <p:attrName>ppt_x</p:attrName>
                                        </p:attrNameLst>
                                      </p:cBhvr>
                                      <p:tavLst>
                                        <p:tav tm="0">
                                          <p:val>
                                            <p:strVal val="0-#ppt_w/2"/>
                                          </p:val>
                                        </p:tav>
                                        <p:tav tm="100000">
                                          <p:val>
                                            <p:strVal val="#ppt_x"/>
                                          </p:val>
                                        </p:tav>
                                      </p:tavLst>
                                    </p:anim>
                                    <p:anim calcmode="lin" valueType="num">
                                      <p:cBhvr additive="base">
                                        <p:cTn id="11" dur="1000" fill="hold"/>
                                        <p:tgtEl>
                                          <p:spTgt spid="11"/>
                                        </p:tgtEl>
                                        <p:attrNameLst>
                                          <p:attrName>ppt_y</p:attrName>
                                        </p:attrNameLst>
                                      </p:cBhvr>
                                      <p:tavLst>
                                        <p:tav tm="0">
                                          <p:val>
                                            <p:strVal val="#ppt_y"/>
                                          </p:val>
                                        </p:tav>
                                        <p:tav tm="100000">
                                          <p:val>
                                            <p:strVal val="#ppt_y"/>
                                          </p:val>
                                        </p:tav>
                                      </p:tavLst>
                                    </p:anim>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1000"/>
                                        <p:tgtEl>
                                          <p:spTgt spid="10"/>
                                        </p:tgtEl>
                                      </p:cBhvr>
                                    </p:animEffect>
                                  </p:childTnLst>
                                </p:cTn>
                              </p:par>
                              <p:par>
                                <p:cTn id="15" presetID="22" presetClass="entr" presetSubtype="8" fill="hold" grpId="0" nodeType="withEffect">
                                  <p:stCondLst>
                                    <p:cond delay="50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1000"/>
                                        <p:tgtEl>
                                          <p:spTgt spid="14"/>
                                        </p:tgtEl>
                                      </p:cBhvr>
                                    </p:animEffect>
                                  </p:childTnLst>
                                </p:cTn>
                              </p:par>
                              <p:par>
                                <p:cTn id="18" presetID="31" presetClass="entr" presetSubtype="0" fill="hold" grpId="0" nodeType="withEffect">
                                  <p:stCondLst>
                                    <p:cond delay="500"/>
                                  </p:stCondLst>
                                  <p:iterate type="lt">
                                    <p:tmPct val="1333"/>
                                  </p:iterate>
                                  <p:childTnLst>
                                    <p:set>
                                      <p:cBhvr>
                                        <p:cTn id="19" dur="1" fill="hold">
                                          <p:stCondLst>
                                            <p:cond delay="0"/>
                                          </p:stCondLst>
                                        </p:cTn>
                                        <p:tgtEl>
                                          <p:spTgt spid="12"/>
                                        </p:tgtEl>
                                        <p:attrNameLst>
                                          <p:attrName>style.visibility</p:attrName>
                                        </p:attrNameLst>
                                      </p:cBhvr>
                                      <p:to>
                                        <p:strVal val="visible"/>
                                      </p:to>
                                    </p:set>
                                    <p:anim calcmode="lin" valueType="num">
                                      <p:cBhvr>
                                        <p:cTn id="20" dur="750" fill="hold"/>
                                        <p:tgtEl>
                                          <p:spTgt spid="12"/>
                                        </p:tgtEl>
                                        <p:attrNameLst>
                                          <p:attrName>ppt_w</p:attrName>
                                        </p:attrNameLst>
                                      </p:cBhvr>
                                      <p:tavLst>
                                        <p:tav tm="0">
                                          <p:val>
                                            <p:fltVal val="0"/>
                                          </p:val>
                                        </p:tav>
                                        <p:tav tm="100000">
                                          <p:val>
                                            <p:strVal val="#ppt_w"/>
                                          </p:val>
                                        </p:tav>
                                      </p:tavLst>
                                    </p:anim>
                                    <p:anim calcmode="lin" valueType="num">
                                      <p:cBhvr>
                                        <p:cTn id="21" dur="750" fill="hold"/>
                                        <p:tgtEl>
                                          <p:spTgt spid="12"/>
                                        </p:tgtEl>
                                        <p:attrNameLst>
                                          <p:attrName>ppt_h</p:attrName>
                                        </p:attrNameLst>
                                      </p:cBhvr>
                                      <p:tavLst>
                                        <p:tav tm="0">
                                          <p:val>
                                            <p:fltVal val="0"/>
                                          </p:val>
                                        </p:tav>
                                        <p:tav tm="100000">
                                          <p:val>
                                            <p:strVal val="#ppt_h"/>
                                          </p:val>
                                        </p:tav>
                                      </p:tavLst>
                                    </p:anim>
                                    <p:anim calcmode="lin" valueType="num">
                                      <p:cBhvr>
                                        <p:cTn id="22" dur="750" fill="hold"/>
                                        <p:tgtEl>
                                          <p:spTgt spid="12"/>
                                        </p:tgtEl>
                                        <p:attrNameLst>
                                          <p:attrName>style.rotation</p:attrName>
                                        </p:attrNameLst>
                                      </p:cBhvr>
                                      <p:tavLst>
                                        <p:tav tm="0">
                                          <p:val>
                                            <p:fltVal val="90"/>
                                          </p:val>
                                        </p:tav>
                                        <p:tav tm="100000">
                                          <p:val>
                                            <p:fltVal val="0"/>
                                          </p:val>
                                        </p:tav>
                                      </p:tavLst>
                                    </p:anim>
                                    <p:animEffect transition="in" filter="fade">
                                      <p:cBhvr>
                                        <p:cTn id="23"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4" grpId="0"/>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 descr="C:\Users\Administrator\Desktop\172c7d46c72a2fcb3c74161449b80818.png"/>
          <p:cNvPicPr>
            <a:picLocks noChangeAspect="1" noChangeArrowheads="1"/>
          </p:cNvPicPr>
          <p:nvPr/>
        </p:nvPicPr>
        <p:blipFill>
          <a:blip r:embed="rId3" cstate="print"/>
          <a:srcRect/>
          <a:stretch>
            <a:fillRect/>
          </a:stretch>
        </p:blipFill>
        <p:spPr bwMode="auto">
          <a:xfrm>
            <a:off x="0" y="646746"/>
            <a:ext cx="9144000" cy="4496754"/>
          </a:xfrm>
          <a:prstGeom prst="rect">
            <a:avLst/>
          </a:prstGeom>
          <a:noFill/>
        </p:spPr>
      </p:pic>
      <p:sp>
        <p:nvSpPr>
          <p:cNvPr id="39" name="矩形 38"/>
          <p:cNvSpPr/>
          <p:nvPr/>
        </p:nvSpPr>
        <p:spPr>
          <a:xfrm>
            <a:off x="1051702" y="2138353"/>
            <a:ext cx="7680395" cy="623248"/>
          </a:xfrm>
          <a:prstGeom prst="rect">
            <a:avLst/>
          </a:prstGeom>
        </p:spPr>
        <p:txBody>
          <a:bodyPr wrap="square" lIns="68580" tIns="34290" rIns="68580" bIns="34290">
            <a:spAutoFit/>
          </a:bodyPr>
          <a:lstStyle/>
          <a:p>
            <a:pPr algn="ctr">
              <a:defRPr/>
            </a:pPr>
            <a:r>
              <a:rPr lang="zh-CN" altLang="en-US" sz="3600" b="1" dirty="0">
                <a:solidFill>
                  <a:srgbClr val="E71E17"/>
                </a:solidFill>
                <a:latin typeface="微软雅黑" panose="020B0503020204020204" pitchFamily="34" charset="-122"/>
                <a:ea typeface="微软雅黑" panose="020B0503020204020204" pitchFamily="34" charset="-122"/>
                <a:cs typeface="+mn-ea"/>
                <a:sym typeface="+mn-lt"/>
              </a:rPr>
              <a:t>担使命，树立正确政绩观</a:t>
            </a:r>
          </a:p>
        </p:txBody>
      </p:sp>
      <p:sp>
        <p:nvSpPr>
          <p:cNvPr id="18" name="矩形: 圆角 1"/>
          <p:cNvSpPr/>
          <p:nvPr/>
        </p:nvSpPr>
        <p:spPr>
          <a:xfrm>
            <a:off x="3867438" y="940925"/>
            <a:ext cx="2000706" cy="480131"/>
          </a:xfrm>
          <a:prstGeom prst="roundRect">
            <a:avLst>
              <a:gd name="adj" fmla="val 50000"/>
            </a:avLst>
          </a:prstGeom>
          <a:solidFill>
            <a:srgbClr val="E71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4227742" y="919380"/>
            <a:ext cx="1280098" cy="523220"/>
          </a:xfrm>
          <a:prstGeom prst="rect">
            <a:avLst/>
          </a:prstGeom>
        </p:spPr>
        <p:txBody>
          <a:bodyPr wrap="square">
            <a:spAutoFit/>
          </a:bodyPr>
          <a:lstStyle/>
          <a:p>
            <a:r>
              <a:rPr lang="zh-CN" altLang="en-US" sz="2800" b="1" dirty="0">
                <a:solidFill>
                  <a:srgbClr val="FFFF00"/>
                </a:solidFill>
                <a:latin typeface="微软雅黑" panose="020B0503020204020204" pitchFamily="34" charset="-122"/>
                <a:ea typeface="微软雅黑" panose="020B0503020204020204" pitchFamily="34" charset="-122"/>
              </a:rPr>
              <a:t>第三章</a:t>
            </a:r>
          </a:p>
        </p:txBody>
      </p:sp>
      <p:grpSp>
        <p:nvGrpSpPr>
          <p:cNvPr id="20" name="组合 19"/>
          <p:cNvGrpSpPr/>
          <p:nvPr/>
        </p:nvGrpSpPr>
        <p:grpSpPr>
          <a:xfrm>
            <a:off x="1763688" y="1630974"/>
            <a:ext cx="6192688" cy="255096"/>
            <a:chOff x="1458067" y="1491630"/>
            <a:chExt cx="6192688" cy="255096"/>
          </a:xfrm>
        </p:grpSpPr>
        <p:grpSp>
          <p:nvGrpSpPr>
            <p:cNvPr id="21" name="组合 20"/>
            <p:cNvGrpSpPr/>
            <p:nvPr/>
          </p:nvGrpSpPr>
          <p:grpSpPr>
            <a:xfrm>
              <a:off x="4118171" y="1491630"/>
              <a:ext cx="887762" cy="255096"/>
              <a:chOff x="3965502" y="1879809"/>
              <a:chExt cx="1193100" cy="342834"/>
            </a:xfrm>
            <a:solidFill>
              <a:srgbClr val="E71E17"/>
            </a:solidFill>
          </p:grpSpPr>
          <p:sp>
            <p:nvSpPr>
              <p:cNvPr id="25" name="dark-star-shape_15445"/>
              <p:cNvSpPr>
                <a:spLocks noChangeAspect="1"/>
              </p:cNvSpPr>
              <p:nvPr/>
            </p:nvSpPr>
            <p:spPr bwMode="auto">
              <a:xfrm>
                <a:off x="4391609" y="1879809"/>
                <a:ext cx="360781" cy="342834"/>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26" name="dark-star-shape_15445"/>
              <p:cNvSpPr>
                <a:spLocks noChangeAspect="1"/>
              </p:cNvSpPr>
              <p:nvPr/>
            </p:nvSpPr>
            <p:spPr bwMode="auto">
              <a:xfrm>
                <a:off x="4771621"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27" name="dark-star-shape_15445"/>
              <p:cNvSpPr>
                <a:spLocks noChangeAspect="1"/>
              </p:cNvSpPr>
              <p:nvPr/>
            </p:nvSpPr>
            <p:spPr bwMode="auto">
              <a:xfrm>
                <a:off x="4161559"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28" name="dark-star-shape_15445"/>
              <p:cNvSpPr>
                <a:spLocks noChangeAspect="1"/>
              </p:cNvSpPr>
              <p:nvPr/>
            </p:nvSpPr>
            <p:spPr bwMode="auto">
              <a:xfrm>
                <a:off x="3965502"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29" name="dark-star-shape_15445"/>
              <p:cNvSpPr>
                <a:spLocks noChangeAspect="1"/>
              </p:cNvSpPr>
              <p:nvPr/>
            </p:nvSpPr>
            <p:spPr bwMode="auto">
              <a:xfrm>
                <a:off x="5037912"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grpSp>
        <p:grpSp>
          <p:nvGrpSpPr>
            <p:cNvPr id="22" name="组合 21"/>
            <p:cNvGrpSpPr/>
            <p:nvPr/>
          </p:nvGrpSpPr>
          <p:grpSpPr>
            <a:xfrm>
              <a:off x="1458067" y="1619178"/>
              <a:ext cx="6192688" cy="0"/>
              <a:chOff x="1458067" y="2082167"/>
              <a:chExt cx="6192688" cy="0"/>
            </a:xfrm>
          </p:grpSpPr>
          <p:cxnSp>
            <p:nvCxnSpPr>
              <p:cNvPr id="23" name="直接连接符 22"/>
              <p:cNvCxnSpPr/>
              <p:nvPr/>
            </p:nvCxnSpPr>
            <p:spPr>
              <a:xfrm>
                <a:off x="5148064" y="2082167"/>
                <a:ext cx="2502691" cy="0"/>
              </a:xfrm>
              <a:prstGeom prst="line">
                <a:avLst/>
              </a:prstGeom>
              <a:ln w="15875">
                <a:solidFill>
                  <a:srgbClr val="E71E17"/>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1458067" y="2082167"/>
                <a:ext cx="2537869" cy="0"/>
              </a:xfrm>
              <a:prstGeom prst="line">
                <a:avLst/>
              </a:prstGeom>
              <a:ln w="15875">
                <a:solidFill>
                  <a:srgbClr val="E71E17"/>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fltVal val="0"/>
                                          </p:val>
                                        </p:tav>
                                        <p:tav tm="100000">
                                          <p:val>
                                            <p:strVal val="#ppt_h"/>
                                          </p:val>
                                        </p:tav>
                                      </p:tavLst>
                                    </p:anim>
                                    <p:animEffect transition="in" filter="fade">
                                      <p:cBhvr>
                                        <p:cTn id="13" dur="500"/>
                                        <p:tgtEl>
                                          <p:spTgt spid="19"/>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outVertical)">
                                      <p:cBhvr>
                                        <p:cTn id="17" dur="1000"/>
                                        <p:tgtEl>
                                          <p:spTgt spid="20"/>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wipe(left)">
                                      <p:cBhvr>
                                        <p:cTn id="2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18" grpId="0" animBg="1"/>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687621" y="120806"/>
            <a:ext cx="6260644" cy="461665"/>
          </a:xfrm>
          <a:prstGeom prst="rect">
            <a:avLst/>
          </a:prstGeom>
          <a:effectLst/>
        </p:spPr>
        <p:txBody>
          <a:bodyPr vert="horz" wrap="square">
            <a:spAutoFit/>
          </a:bodyPr>
          <a:lstStyle/>
          <a:p>
            <a:pPr>
              <a:defRPr/>
            </a:pPr>
            <a:r>
              <a:rPr lang="zh-CN" altLang="en-US" sz="2400" b="1" dirty="0">
                <a:solidFill>
                  <a:srgbClr val="E71E17"/>
                </a:solidFill>
                <a:latin typeface="微软雅黑" panose="020B0503020204020204" pitchFamily="34" charset="-122"/>
                <a:ea typeface="微软雅黑" panose="020B0503020204020204" pitchFamily="34" charset="-122"/>
                <a:cs typeface="+mn-ea"/>
                <a:sym typeface="+mn-lt"/>
              </a:rPr>
              <a:t>担使命，树立正确政绩观</a:t>
            </a:r>
          </a:p>
        </p:txBody>
      </p:sp>
      <p:sp>
        <p:nvSpPr>
          <p:cNvPr id="10" name="矩形 9"/>
          <p:cNvSpPr/>
          <p:nvPr/>
        </p:nvSpPr>
        <p:spPr>
          <a:xfrm>
            <a:off x="4707628" y="1184945"/>
            <a:ext cx="1944216" cy="471150"/>
          </a:xfrm>
          <a:prstGeom prst="rect">
            <a:avLst/>
          </a:prstGeom>
          <a:solidFill>
            <a:srgbClr val="E71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pic>
        <p:nvPicPr>
          <p:cNvPr id="11" name="图片 1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48966" y="1550542"/>
            <a:ext cx="2766850" cy="2766850"/>
          </a:xfrm>
          <a:custGeom>
            <a:avLst/>
            <a:gdLst>
              <a:gd name="connsiteX0" fmla="*/ 0 w 4025900"/>
              <a:gd name="connsiteY0" fmla="*/ 0 h 3048000"/>
              <a:gd name="connsiteX1" fmla="*/ 4025900 w 4025900"/>
              <a:gd name="connsiteY1" fmla="*/ 0 h 3048000"/>
              <a:gd name="connsiteX2" fmla="*/ 4025900 w 4025900"/>
              <a:gd name="connsiteY2" fmla="*/ 3048000 h 3048000"/>
              <a:gd name="connsiteX3" fmla="*/ 0 w 4025900"/>
              <a:gd name="connsiteY3" fmla="*/ 3048000 h 3048000"/>
            </a:gdLst>
            <a:ahLst/>
            <a:cxnLst>
              <a:cxn ang="0">
                <a:pos x="connsiteX0" y="connsiteY0"/>
              </a:cxn>
              <a:cxn ang="0">
                <a:pos x="connsiteX1" y="connsiteY1"/>
              </a:cxn>
              <a:cxn ang="0">
                <a:pos x="connsiteX2" y="connsiteY2"/>
              </a:cxn>
              <a:cxn ang="0">
                <a:pos x="connsiteX3" y="connsiteY3"/>
              </a:cxn>
            </a:cxnLst>
            <a:rect l="l" t="t" r="r" b="b"/>
            <a:pathLst>
              <a:path w="4025900" h="3048000">
                <a:moveTo>
                  <a:pt x="0" y="0"/>
                </a:moveTo>
                <a:lnTo>
                  <a:pt x="4025900" y="0"/>
                </a:lnTo>
                <a:lnTo>
                  <a:pt x="4025900" y="3048000"/>
                </a:lnTo>
                <a:lnTo>
                  <a:pt x="0" y="3048000"/>
                </a:lnTo>
                <a:close/>
              </a:path>
            </a:pathLst>
          </a:custGeom>
          <a:ln>
            <a:solidFill>
              <a:srgbClr val="FF0000">
                <a:alpha val="25000"/>
              </a:srgbClr>
            </a:solidFill>
          </a:ln>
          <a:effectLst>
            <a:outerShdw blurRad="50800" dist="38100" dir="2700000" algn="tl" rotWithShape="0">
              <a:prstClr val="black">
                <a:alpha val="40000"/>
              </a:prstClr>
            </a:outerShdw>
          </a:effectLst>
        </p:spPr>
      </p:pic>
      <p:sp>
        <p:nvSpPr>
          <p:cNvPr id="12" name="矩形 11"/>
          <p:cNvSpPr/>
          <p:nvPr/>
        </p:nvSpPr>
        <p:spPr>
          <a:xfrm>
            <a:off x="2967189" y="1779662"/>
            <a:ext cx="6062359" cy="2613023"/>
          </a:xfrm>
          <a:prstGeom prst="rect">
            <a:avLst/>
          </a:prstGeom>
          <a:noFill/>
        </p:spPr>
        <p:txBody>
          <a:bodyPr wrap="square" rtlCol="0">
            <a:spAutoFit/>
          </a:bodyPr>
          <a:lstStyle/>
          <a:p>
            <a:pPr>
              <a:lnSpc>
                <a:spcPct val="130000"/>
              </a:lnSpc>
            </a:pPr>
            <a:r>
              <a:rPr lang="zh-CN" altLang="en-US" dirty="0">
                <a:solidFill>
                  <a:schemeClr val="accent6">
                    <a:lumMod val="75000"/>
                  </a:schemeClr>
                </a:solidFill>
                <a:latin typeface="+mj-ea"/>
                <a:ea typeface="+mj-ea"/>
              </a:rPr>
              <a:t>       敢于担当，党的干部必须坚持原则、认真负责，面对大是大非敢于亮剑，面对矛盾敢于迎难而上，面对危机敢于挺身而出，面对失误敢于承担责任，面对歪风邪气敢于坚决斗争。清正廉洁，党的干部必须敬畏权力、管好权力、慎用权力，守住自己的政治生命，保持拒腐蚀、永不沾的政治本色。</a:t>
            </a:r>
          </a:p>
          <a:p>
            <a:pPr>
              <a:lnSpc>
                <a:spcPct val="130000"/>
              </a:lnSpc>
            </a:pPr>
            <a:r>
              <a:rPr lang="en-US" altLang="zh-CN" dirty="0">
                <a:solidFill>
                  <a:srgbClr val="C00000"/>
                </a:solidFill>
                <a:latin typeface="+mj-ea"/>
                <a:ea typeface="+mj-ea"/>
              </a:rPr>
              <a:t>       — —2013</a:t>
            </a:r>
            <a:r>
              <a:rPr lang="zh-CN" altLang="en-US" dirty="0">
                <a:solidFill>
                  <a:srgbClr val="C00000"/>
                </a:solidFill>
                <a:latin typeface="+mj-ea"/>
                <a:ea typeface="+mj-ea"/>
              </a:rPr>
              <a:t>年</a:t>
            </a:r>
            <a:r>
              <a:rPr lang="en-US" altLang="zh-CN" dirty="0">
                <a:solidFill>
                  <a:srgbClr val="C00000"/>
                </a:solidFill>
                <a:latin typeface="+mj-ea"/>
                <a:ea typeface="+mj-ea"/>
              </a:rPr>
              <a:t>6</a:t>
            </a:r>
            <a:r>
              <a:rPr lang="zh-CN" altLang="en-US" dirty="0">
                <a:solidFill>
                  <a:srgbClr val="C00000"/>
                </a:solidFill>
                <a:latin typeface="+mj-ea"/>
                <a:ea typeface="+mj-ea"/>
              </a:rPr>
              <a:t>月</a:t>
            </a:r>
            <a:r>
              <a:rPr lang="en-US" altLang="zh-CN" dirty="0">
                <a:solidFill>
                  <a:srgbClr val="C00000"/>
                </a:solidFill>
                <a:latin typeface="+mj-ea"/>
                <a:ea typeface="+mj-ea"/>
              </a:rPr>
              <a:t>28</a:t>
            </a:r>
            <a:r>
              <a:rPr lang="zh-CN" altLang="en-US" dirty="0">
                <a:solidFill>
                  <a:srgbClr val="C00000"/>
                </a:solidFill>
                <a:latin typeface="+mj-ea"/>
                <a:ea typeface="+mj-ea"/>
              </a:rPr>
              <a:t>日，在全国组织工作会议上的讲话</a:t>
            </a:r>
          </a:p>
        </p:txBody>
      </p:sp>
      <p:sp>
        <p:nvSpPr>
          <p:cNvPr id="14" name="矩形 13"/>
          <p:cNvSpPr/>
          <p:nvPr/>
        </p:nvSpPr>
        <p:spPr>
          <a:xfrm>
            <a:off x="4812663" y="1184945"/>
            <a:ext cx="1723549" cy="400110"/>
          </a:xfrm>
          <a:prstGeom prst="rect">
            <a:avLst/>
          </a:prstGeom>
        </p:spPr>
        <p:txBody>
          <a:bodyPr wrap="none">
            <a:spAutoFit/>
          </a:bodyPr>
          <a:lstStyle/>
          <a:p>
            <a:pPr algn="ctr"/>
            <a:r>
              <a:rPr lang="zh-CN" altLang="en-US" sz="2000" b="1" dirty="0">
                <a:solidFill>
                  <a:srgbClr val="FFFF00"/>
                </a:solidFill>
                <a:latin typeface="+mj-ea"/>
                <a:ea typeface="+mj-ea"/>
              </a:rPr>
              <a:t>习近平总书记</a:t>
            </a:r>
          </a:p>
        </p:txBody>
      </p:sp>
      <p:sp>
        <p:nvSpPr>
          <p:cNvPr id="15" name="矩形 14"/>
          <p:cNvSpPr/>
          <p:nvPr/>
        </p:nvSpPr>
        <p:spPr>
          <a:xfrm>
            <a:off x="0" y="1550542"/>
            <a:ext cx="179512" cy="2781508"/>
          </a:xfrm>
          <a:prstGeom prst="rect">
            <a:avLst/>
          </a:prstGeom>
          <a:solidFill>
            <a:srgbClr val="E71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 presetClass="entr" presetSubtype="8" decel="4500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1000" fill="hold"/>
                                        <p:tgtEl>
                                          <p:spTgt spid="11"/>
                                        </p:tgtEl>
                                        <p:attrNameLst>
                                          <p:attrName>ppt_x</p:attrName>
                                        </p:attrNameLst>
                                      </p:cBhvr>
                                      <p:tavLst>
                                        <p:tav tm="0">
                                          <p:val>
                                            <p:strVal val="0-#ppt_w/2"/>
                                          </p:val>
                                        </p:tav>
                                        <p:tav tm="100000">
                                          <p:val>
                                            <p:strVal val="#ppt_x"/>
                                          </p:val>
                                        </p:tav>
                                      </p:tavLst>
                                    </p:anim>
                                    <p:anim calcmode="lin" valueType="num">
                                      <p:cBhvr additive="base">
                                        <p:cTn id="11" dur="1000" fill="hold"/>
                                        <p:tgtEl>
                                          <p:spTgt spid="11"/>
                                        </p:tgtEl>
                                        <p:attrNameLst>
                                          <p:attrName>ppt_y</p:attrName>
                                        </p:attrNameLst>
                                      </p:cBhvr>
                                      <p:tavLst>
                                        <p:tav tm="0">
                                          <p:val>
                                            <p:strVal val="#ppt_y"/>
                                          </p:val>
                                        </p:tav>
                                        <p:tav tm="100000">
                                          <p:val>
                                            <p:strVal val="#ppt_y"/>
                                          </p:val>
                                        </p:tav>
                                      </p:tavLst>
                                    </p:anim>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1000"/>
                                        <p:tgtEl>
                                          <p:spTgt spid="10"/>
                                        </p:tgtEl>
                                      </p:cBhvr>
                                    </p:animEffect>
                                  </p:childTnLst>
                                </p:cTn>
                              </p:par>
                              <p:par>
                                <p:cTn id="15" presetID="22" presetClass="entr" presetSubtype="8" fill="hold" grpId="0" nodeType="withEffect">
                                  <p:stCondLst>
                                    <p:cond delay="50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1000"/>
                                        <p:tgtEl>
                                          <p:spTgt spid="14"/>
                                        </p:tgtEl>
                                      </p:cBhvr>
                                    </p:animEffect>
                                  </p:childTnLst>
                                </p:cTn>
                              </p:par>
                              <p:par>
                                <p:cTn id="18" presetID="31" presetClass="entr" presetSubtype="0" fill="hold" grpId="0" nodeType="withEffect">
                                  <p:stCondLst>
                                    <p:cond delay="500"/>
                                  </p:stCondLst>
                                  <p:iterate type="lt">
                                    <p:tmPct val="1333"/>
                                  </p:iterate>
                                  <p:childTnLst>
                                    <p:set>
                                      <p:cBhvr>
                                        <p:cTn id="19" dur="1" fill="hold">
                                          <p:stCondLst>
                                            <p:cond delay="0"/>
                                          </p:stCondLst>
                                        </p:cTn>
                                        <p:tgtEl>
                                          <p:spTgt spid="12"/>
                                        </p:tgtEl>
                                        <p:attrNameLst>
                                          <p:attrName>style.visibility</p:attrName>
                                        </p:attrNameLst>
                                      </p:cBhvr>
                                      <p:to>
                                        <p:strVal val="visible"/>
                                      </p:to>
                                    </p:set>
                                    <p:anim calcmode="lin" valueType="num">
                                      <p:cBhvr>
                                        <p:cTn id="20" dur="750" fill="hold"/>
                                        <p:tgtEl>
                                          <p:spTgt spid="12"/>
                                        </p:tgtEl>
                                        <p:attrNameLst>
                                          <p:attrName>ppt_w</p:attrName>
                                        </p:attrNameLst>
                                      </p:cBhvr>
                                      <p:tavLst>
                                        <p:tav tm="0">
                                          <p:val>
                                            <p:fltVal val="0"/>
                                          </p:val>
                                        </p:tav>
                                        <p:tav tm="100000">
                                          <p:val>
                                            <p:strVal val="#ppt_w"/>
                                          </p:val>
                                        </p:tav>
                                      </p:tavLst>
                                    </p:anim>
                                    <p:anim calcmode="lin" valueType="num">
                                      <p:cBhvr>
                                        <p:cTn id="21" dur="750" fill="hold"/>
                                        <p:tgtEl>
                                          <p:spTgt spid="12"/>
                                        </p:tgtEl>
                                        <p:attrNameLst>
                                          <p:attrName>ppt_h</p:attrName>
                                        </p:attrNameLst>
                                      </p:cBhvr>
                                      <p:tavLst>
                                        <p:tav tm="0">
                                          <p:val>
                                            <p:fltVal val="0"/>
                                          </p:val>
                                        </p:tav>
                                        <p:tav tm="100000">
                                          <p:val>
                                            <p:strVal val="#ppt_h"/>
                                          </p:val>
                                        </p:tav>
                                      </p:tavLst>
                                    </p:anim>
                                    <p:anim calcmode="lin" valueType="num">
                                      <p:cBhvr>
                                        <p:cTn id="22" dur="750" fill="hold"/>
                                        <p:tgtEl>
                                          <p:spTgt spid="12"/>
                                        </p:tgtEl>
                                        <p:attrNameLst>
                                          <p:attrName>style.rotation</p:attrName>
                                        </p:attrNameLst>
                                      </p:cBhvr>
                                      <p:tavLst>
                                        <p:tav tm="0">
                                          <p:val>
                                            <p:fltVal val="90"/>
                                          </p:val>
                                        </p:tav>
                                        <p:tav tm="100000">
                                          <p:val>
                                            <p:fltVal val="0"/>
                                          </p:val>
                                        </p:tav>
                                      </p:tavLst>
                                    </p:anim>
                                    <p:animEffect transition="in" filter="fade">
                                      <p:cBhvr>
                                        <p:cTn id="23"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4" grpId="0"/>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687621" y="120806"/>
            <a:ext cx="6260644" cy="461665"/>
          </a:xfrm>
          <a:prstGeom prst="rect">
            <a:avLst/>
          </a:prstGeom>
          <a:effectLst/>
        </p:spPr>
        <p:txBody>
          <a:bodyPr vert="horz" wrap="square">
            <a:spAutoFit/>
          </a:bodyPr>
          <a:lstStyle/>
          <a:p>
            <a:pPr>
              <a:defRPr/>
            </a:pPr>
            <a:r>
              <a:rPr lang="zh-CN" altLang="en-US" sz="2400" b="1" dirty="0">
                <a:solidFill>
                  <a:srgbClr val="E71E17"/>
                </a:solidFill>
                <a:latin typeface="微软雅黑" panose="020B0503020204020204" pitchFamily="34" charset="-122"/>
                <a:ea typeface="微软雅黑" panose="020B0503020204020204" pitchFamily="34" charset="-122"/>
                <a:cs typeface="+mn-ea"/>
                <a:sym typeface="+mn-lt"/>
              </a:rPr>
              <a:t>担使命，树立正确政绩观</a:t>
            </a:r>
          </a:p>
        </p:txBody>
      </p:sp>
      <p:sp>
        <p:nvSpPr>
          <p:cNvPr id="10" name="矩形 9"/>
          <p:cNvSpPr/>
          <p:nvPr/>
        </p:nvSpPr>
        <p:spPr>
          <a:xfrm>
            <a:off x="4707628" y="1184945"/>
            <a:ext cx="1944216" cy="471150"/>
          </a:xfrm>
          <a:prstGeom prst="rect">
            <a:avLst/>
          </a:prstGeom>
          <a:solidFill>
            <a:srgbClr val="E71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pic>
        <p:nvPicPr>
          <p:cNvPr id="11" name="图片 1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48966" y="1550542"/>
            <a:ext cx="2766850" cy="2766850"/>
          </a:xfrm>
          <a:custGeom>
            <a:avLst/>
            <a:gdLst>
              <a:gd name="connsiteX0" fmla="*/ 0 w 4025900"/>
              <a:gd name="connsiteY0" fmla="*/ 0 h 3048000"/>
              <a:gd name="connsiteX1" fmla="*/ 4025900 w 4025900"/>
              <a:gd name="connsiteY1" fmla="*/ 0 h 3048000"/>
              <a:gd name="connsiteX2" fmla="*/ 4025900 w 4025900"/>
              <a:gd name="connsiteY2" fmla="*/ 3048000 h 3048000"/>
              <a:gd name="connsiteX3" fmla="*/ 0 w 4025900"/>
              <a:gd name="connsiteY3" fmla="*/ 3048000 h 3048000"/>
            </a:gdLst>
            <a:ahLst/>
            <a:cxnLst>
              <a:cxn ang="0">
                <a:pos x="connsiteX0" y="connsiteY0"/>
              </a:cxn>
              <a:cxn ang="0">
                <a:pos x="connsiteX1" y="connsiteY1"/>
              </a:cxn>
              <a:cxn ang="0">
                <a:pos x="connsiteX2" y="connsiteY2"/>
              </a:cxn>
              <a:cxn ang="0">
                <a:pos x="connsiteX3" y="connsiteY3"/>
              </a:cxn>
            </a:cxnLst>
            <a:rect l="l" t="t" r="r" b="b"/>
            <a:pathLst>
              <a:path w="4025900" h="3048000">
                <a:moveTo>
                  <a:pt x="0" y="0"/>
                </a:moveTo>
                <a:lnTo>
                  <a:pt x="4025900" y="0"/>
                </a:lnTo>
                <a:lnTo>
                  <a:pt x="4025900" y="3048000"/>
                </a:lnTo>
                <a:lnTo>
                  <a:pt x="0" y="3048000"/>
                </a:lnTo>
                <a:close/>
              </a:path>
            </a:pathLst>
          </a:custGeom>
          <a:ln>
            <a:solidFill>
              <a:srgbClr val="FF0000">
                <a:alpha val="25000"/>
              </a:srgbClr>
            </a:solidFill>
          </a:ln>
          <a:effectLst>
            <a:outerShdw blurRad="50800" dist="38100" dir="2700000" algn="tl" rotWithShape="0">
              <a:prstClr val="black">
                <a:alpha val="40000"/>
              </a:prstClr>
            </a:outerShdw>
          </a:effectLst>
        </p:spPr>
      </p:pic>
      <p:sp>
        <p:nvSpPr>
          <p:cNvPr id="12" name="矩形 11"/>
          <p:cNvSpPr/>
          <p:nvPr/>
        </p:nvSpPr>
        <p:spPr>
          <a:xfrm>
            <a:off x="2967189" y="1858635"/>
            <a:ext cx="6062359" cy="2585323"/>
          </a:xfrm>
          <a:prstGeom prst="rect">
            <a:avLst/>
          </a:prstGeom>
          <a:noFill/>
        </p:spPr>
        <p:txBody>
          <a:bodyPr wrap="square" rtlCol="0">
            <a:spAutoFit/>
          </a:bodyPr>
          <a:lstStyle/>
          <a:p>
            <a:pPr>
              <a:lnSpc>
                <a:spcPct val="150000"/>
              </a:lnSpc>
            </a:pPr>
            <a:r>
              <a:rPr lang="zh-CN" altLang="en-US" dirty="0">
                <a:solidFill>
                  <a:schemeClr val="accent6">
                    <a:lumMod val="75000"/>
                  </a:schemeClr>
                </a:solidFill>
                <a:latin typeface="+mj-ea"/>
                <a:ea typeface="+mj-ea"/>
              </a:rPr>
              <a:t>      干事创业一定要树立正确政绩观，做到“民之所好好之，民之所恶恶之”。要求真务实、真抓实干，做工作自觉从人民利益出发，决不能为了树立个人形象，搞华而不实、劳民伤财的“形象工程”、“政绩工程”。</a:t>
            </a:r>
          </a:p>
          <a:p>
            <a:pPr>
              <a:lnSpc>
                <a:spcPct val="150000"/>
              </a:lnSpc>
            </a:pPr>
            <a:r>
              <a:rPr lang="en-US" altLang="zh-CN" dirty="0">
                <a:solidFill>
                  <a:srgbClr val="C00000"/>
                </a:solidFill>
                <a:latin typeface="+mj-ea"/>
                <a:ea typeface="+mj-ea"/>
              </a:rPr>
              <a:t>       — —2015</a:t>
            </a:r>
            <a:r>
              <a:rPr lang="zh-CN" altLang="en-US" dirty="0">
                <a:solidFill>
                  <a:srgbClr val="C00000"/>
                </a:solidFill>
                <a:latin typeface="+mj-ea"/>
                <a:ea typeface="+mj-ea"/>
              </a:rPr>
              <a:t>年</a:t>
            </a:r>
            <a:r>
              <a:rPr lang="en-US" altLang="zh-CN" dirty="0">
                <a:solidFill>
                  <a:srgbClr val="C00000"/>
                </a:solidFill>
                <a:latin typeface="+mj-ea"/>
                <a:ea typeface="+mj-ea"/>
              </a:rPr>
              <a:t>1</a:t>
            </a:r>
            <a:r>
              <a:rPr lang="zh-CN" altLang="en-US" dirty="0">
                <a:solidFill>
                  <a:srgbClr val="C00000"/>
                </a:solidFill>
                <a:latin typeface="+mj-ea"/>
                <a:ea typeface="+mj-ea"/>
              </a:rPr>
              <a:t>月</a:t>
            </a:r>
            <a:r>
              <a:rPr lang="en-US" altLang="zh-CN" dirty="0">
                <a:solidFill>
                  <a:srgbClr val="C00000"/>
                </a:solidFill>
                <a:latin typeface="+mj-ea"/>
                <a:ea typeface="+mj-ea"/>
              </a:rPr>
              <a:t>12</a:t>
            </a:r>
            <a:r>
              <a:rPr lang="zh-CN" altLang="en-US" dirty="0">
                <a:solidFill>
                  <a:srgbClr val="C00000"/>
                </a:solidFill>
                <a:latin typeface="+mj-ea"/>
                <a:ea typeface="+mj-ea"/>
              </a:rPr>
              <a:t>日，在中央党校县委书记研修班学员座谈会上的讲话</a:t>
            </a:r>
          </a:p>
        </p:txBody>
      </p:sp>
      <p:sp>
        <p:nvSpPr>
          <p:cNvPr id="14" name="矩形 13"/>
          <p:cNvSpPr/>
          <p:nvPr/>
        </p:nvSpPr>
        <p:spPr>
          <a:xfrm>
            <a:off x="4812663" y="1184945"/>
            <a:ext cx="1723549" cy="400110"/>
          </a:xfrm>
          <a:prstGeom prst="rect">
            <a:avLst/>
          </a:prstGeom>
        </p:spPr>
        <p:txBody>
          <a:bodyPr wrap="none">
            <a:spAutoFit/>
          </a:bodyPr>
          <a:lstStyle/>
          <a:p>
            <a:pPr algn="ctr"/>
            <a:r>
              <a:rPr lang="zh-CN" altLang="en-US" sz="2000" b="1" dirty="0">
                <a:solidFill>
                  <a:srgbClr val="FFFF00"/>
                </a:solidFill>
                <a:latin typeface="+mj-ea"/>
                <a:ea typeface="+mj-ea"/>
              </a:rPr>
              <a:t>习近平总书记</a:t>
            </a:r>
          </a:p>
        </p:txBody>
      </p:sp>
      <p:sp>
        <p:nvSpPr>
          <p:cNvPr id="15" name="矩形 14"/>
          <p:cNvSpPr/>
          <p:nvPr/>
        </p:nvSpPr>
        <p:spPr>
          <a:xfrm>
            <a:off x="0" y="1550542"/>
            <a:ext cx="179512" cy="2781508"/>
          </a:xfrm>
          <a:prstGeom prst="rect">
            <a:avLst/>
          </a:prstGeom>
          <a:solidFill>
            <a:srgbClr val="E71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 presetClass="entr" presetSubtype="8" decel="4500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1000" fill="hold"/>
                                        <p:tgtEl>
                                          <p:spTgt spid="11"/>
                                        </p:tgtEl>
                                        <p:attrNameLst>
                                          <p:attrName>ppt_x</p:attrName>
                                        </p:attrNameLst>
                                      </p:cBhvr>
                                      <p:tavLst>
                                        <p:tav tm="0">
                                          <p:val>
                                            <p:strVal val="0-#ppt_w/2"/>
                                          </p:val>
                                        </p:tav>
                                        <p:tav tm="100000">
                                          <p:val>
                                            <p:strVal val="#ppt_x"/>
                                          </p:val>
                                        </p:tav>
                                      </p:tavLst>
                                    </p:anim>
                                    <p:anim calcmode="lin" valueType="num">
                                      <p:cBhvr additive="base">
                                        <p:cTn id="11" dur="1000" fill="hold"/>
                                        <p:tgtEl>
                                          <p:spTgt spid="11"/>
                                        </p:tgtEl>
                                        <p:attrNameLst>
                                          <p:attrName>ppt_y</p:attrName>
                                        </p:attrNameLst>
                                      </p:cBhvr>
                                      <p:tavLst>
                                        <p:tav tm="0">
                                          <p:val>
                                            <p:strVal val="#ppt_y"/>
                                          </p:val>
                                        </p:tav>
                                        <p:tav tm="100000">
                                          <p:val>
                                            <p:strVal val="#ppt_y"/>
                                          </p:val>
                                        </p:tav>
                                      </p:tavLst>
                                    </p:anim>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1000"/>
                                        <p:tgtEl>
                                          <p:spTgt spid="10"/>
                                        </p:tgtEl>
                                      </p:cBhvr>
                                    </p:animEffect>
                                  </p:childTnLst>
                                </p:cTn>
                              </p:par>
                              <p:par>
                                <p:cTn id="15" presetID="22" presetClass="entr" presetSubtype="8" fill="hold" grpId="0" nodeType="withEffect">
                                  <p:stCondLst>
                                    <p:cond delay="50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1000"/>
                                        <p:tgtEl>
                                          <p:spTgt spid="14"/>
                                        </p:tgtEl>
                                      </p:cBhvr>
                                    </p:animEffect>
                                  </p:childTnLst>
                                </p:cTn>
                              </p:par>
                              <p:par>
                                <p:cTn id="18" presetID="31" presetClass="entr" presetSubtype="0" fill="hold" grpId="0" nodeType="withEffect">
                                  <p:stCondLst>
                                    <p:cond delay="500"/>
                                  </p:stCondLst>
                                  <p:iterate type="lt">
                                    <p:tmPct val="1333"/>
                                  </p:iterate>
                                  <p:childTnLst>
                                    <p:set>
                                      <p:cBhvr>
                                        <p:cTn id="19" dur="1" fill="hold">
                                          <p:stCondLst>
                                            <p:cond delay="0"/>
                                          </p:stCondLst>
                                        </p:cTn>
                                        <p:tgtEl>
                                          <p:spTgt spid="12"/>
                                        </p:tgtEl>
                                        <p:attrNameLst>
                                          <p:attrName>style.visibility</p:attrName>
                                        </p:attrNameLst>
                                      </p:cBhvr>
                                      <p:to>
                                        <p:strVal val="visible"/>
                                      </p:to>
                                    </p:set>
                                    <p:anim calcmode="lin" valueType="num">
                                      <p:cBhvr>
                                        <p:cTn id="20" dur="750" fill="hold"/>
                                        <p:tgtEl>
                                          <p:spTgt spid="12"/>
                                        </p:tgtEl>
                                        <p:attrNameLst>
                                          <p:attrName>ppt_w</p:attrName>
                                        </p:attrNameLst>
                                      </p:cBhvr>
                                      <p:tavLst>
                                        <p:tav tm="0">
                                          <p:val>
                                            <p:fltVal val="0"/>
                                          </p:val>
                                        </p:tav>
                                        <p:tav tm="100000">
                                          <p:val>
                                            <p:strVal val="#ppt_w"/>
                                          </p:val>
                                        </p:tav>
                                      </p:tavLst>
                                    </p:anim>
                                    <p:anim calcmode="lin" valueType="num">
                                      <p:cBhvr>
                                        <p:cTn id="21" dur="750" fill="hold"/>
                                        <p:tgtEl>
                                          <p:spTgt spid="12"/>
                                        </p:tgtEl>
                                        <p:attrNameLst>
                                          <p:attrName>ppt_h</p:attrName>
                                        </p:attrNameLst>
                                      </p:cBhvr>
                                      <p:tavLst>
                                        <p:tav tm="0">
                                          <p:val>
                                            <p:fltVal val="0"/>
                                          </p:val>
                                        </p:tav>
                                        <p:tav tm="100000">
                                          <p:val>
                                            <p:strVal val="#ppt_h"/>
                                          </p:val>
                                        </p:tav>
                                      </p:tavLst>
                                    </p:anim>
                                    <p:anim calcmode="lin" valueType="num">
                                      <p:cBhvr>
                                        <p:cTn id="22" dur="750" fill="hold"/>
                                        <p:tgtEl>
                                          <p:spTgt spid="12"/>
                                        </p:tgtEl>
                                        <p:attrNameLst>
                                          <p:attrName>style.rotation</p:attrName>
                                        </p:attrNameLst>
                                      </p:cBhvr>
                                      <p:tavLst>
                                        <p:tav tm="0">
                                          <p:val>
                                            <p:fltVal val="90"/>
                                          </p:val>
                                        </p:tav>
                                        <p:tav tm="100000">
                                          <p:val>
                                            <p:fltVal val="0"/>
                                          </p:val>
                                        </p:tav>
                                      </p:tavLst>
                                    </p:anim>
                                    <p:animEffect transition="in" filter="fade">
                                      <p:cBhvr>
                                        <p:cTn id="23"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4" grpId="0"/>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687621" y="120806"/>
            <a:ext cx="6260644" cy="461665"/>
          </a:xfrm>
          <a:prstGeom prst="rect">
            <a:avLst/>
          </a:prstGeom>
          <a:effectLst/>
        </p:spPr>
        <p:txBody>
          <a:bodyPr vert="horz" wrap="square">
            <a:spAutoFit/>
          </a:bodyPr>
          <a:lstStyle/>
          <a:p>
            <a:pPr>
              <a:defRPr/>
            </a:pPr>
            <a:r>
              <a:rPr lang="zh-CN" altLang="en-US" sz="2400" b="1" dirty="0">
                <a:solidFill>
                  <a:srgbClr val="E71E17"/>
                </a:solidFill>
                <a:latin typeface="微软雅黑" panose="020B0503020204020204" pitchFamily="34" charset="-122"/>
                <a:ea typeface="微软雅黑" panose="020B0503020204020204" pitchFamily="34" charset="-122"/>
                <a:cs typeface="+mn-ea"/>
                <a:sym typeface="+mn-lt"/>
              </a:rPr>
              <a:t>担使命，树立正确政绩观</a:t>
            </a:r>
          </a:p>
        </p:txBody>
      </p:sp>
      <p:sp>
        <p:nvSpPr>
          <p:cNvPr id="10" name="矩形 9"/>
          <p:cNvSpPr/>
          <p:nvPr/>
        </p:nvSpPr>
        <p:spPr>
          <a:xfrm>
            <a:off x="4707628" y="1184945"/>
            <a:ext cx="1944216" cy="471150"/>
          </a:xfrm>
          <a:prstGeom prst="rect">
            <a:avLst/>
          </a:prstGeom>
          <a:solidFill>
            <a:srgbClr val="E71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pic>
        <p:nvPicPr>
          <p:cNvPr id="11" name="图片 1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48966" y="1550542"/>
            <a:ext cx="2766850" cy="2766850"/>
          </a:xfrm>
          <a:custGeom>
            <a:avLst/>
            <a:gdLst>
              <a:gd name="connsiteX0" fmla="*/ 0 w 4025900"/>
              <a:gd name="connsiteY0" fmla="*/ 0 h 3048000"/>
              <a:gd name="connsiteX1" fmla="*/ 4025900 w 4025900"/>
              <a:gd name="connsiteY1" fmla="*/ 0 h 3048000"/>
              <a:gd name="connsiteX2" fmla="*/ 4025900 w 4025900"/>
              <a:gd name="connsiteY2" fmla="*/ 3048000 h 3048000"/>
              <a:gd name="connsiteX3" fmla="*/ 0 w 4025900"/>
              <a:gd name="connsiteY3" fmla="*/ 3048000 h 3048000"/>
            </a:gdLst>
            <a:ahLst/>
            <a:cxnLst>
              <a:cxn ang="0">
                <a:pos x="connsiteX0" y="connsiteY0"/>
              </a:cxn>
              <a:cxn ang="0">
                <a:pos x="connsiteX1" y="connsiteY1"/>
              </a:cxn>
              <a:cxn ang="0">
                <a:pos x="connsiteX2" y="connsiteY2"/>
              </a:cxn>
              <a:cxn ang="0">
                <a:pos x="connsiteX3" y="connsiteY3"/>
              </a:cxn>
            </a:cxnLst>
            <a:rect l="l" t="t" r="r" b="b"/>
            <a:pathLst>
              <a:path w="4025900" h="3048000">
                <a:moveTo>
                  <a:pt x="0" y="0"/>
                </a:moveTo>
                <a:lnTo>
                  <a:pt x="4025900" y="0"/>
                </a:lnTo>
                <a:lnTo>
                  <a:pt x="4025900" y="3048000"/>
                </a:lnTo>
                <a:lnTo>
                  <a:pt x="0" y="3048000"/>
                </a:lnTo>
                <a:close/>
              </a:path>
            </a:pathLst>
          </a:custGeom>
          <a:ln>
            <a:solidFill>
              <a:srgbClr val="FF0000">
                <a:alpha val="25000"/>
              </a:srgbClr>
            </a:solidFill>
          </a:ln>
          <a:effectLst>
            <a:outerShdw blurRad="50800" dist="38100" dir="2700000" algn="tl" rotWithShape="0">
              <a:prstClr val="black">
                <a:alpha val="40000"/>
              </a:prstClr>
            </a:outerShdw>
          </a:effectLst>
        </p:spPr>
      </p:pic>
      <p:sp>
        <p:nvSpPr>
          <p:cNvPr id="12" name="矩形 11"/>
          <p:cNvSpPr/>
          <p:nvPr/>
        </p:nvSpPr>
        <p:spPr>
          <a:xfrm>
            <a:off x="2967189" y="1858635"/>
            <a:ext cx="6062359" cy="2938048"/>
          </a:xfrm>
          <a:prstGeom prst="rect">
            <a:avLst/>
          </a:prstGeom>
          <a:noFill/>
        </p:spPr>
        <p:txBody>
          <a:bodyPr wrap="square" rtlCol="0">
            <a:spAutoFit/>
          </a:bodyPr>
          <a:lstStyle/>
          <a:p>
            <a:pPr>
              <a:lnSpc>
                <a:spcPct val="130000"/>
              </a:lnSpc>
            </a:pPr>
            <a:r>
              <a:rPr lang="zh-CN" altLang="en-US" dirty="0">
                <a:solidFill>
                  <a:schemeClr val="accent6">
                    <a:lumMod val="75000"/>
                  </a:schemeClr>
                </a:solidFill>
                <a:latin typeface="+mj-ea"/>
                <a:ea typeface="+mj-ea"/>
              </a:rPr>
              <a:t>       要把干部从一些无谓的事务中解脱出来。现在，“痕迹管理”比较普遍，但重“痕”不重“绩”、留“迹”不留“心”；检查考核名目繁多、频率过高、多头重复；“文山会海”有所反弹。这些问题既占用干部大量时间、耗费大量精力，又助长了形式主义、官僚主义。这种状况必须改变。</a:t>
            </a:r>
          </a:p>
          <a:p>
            <a:pPr>
              <a:lnSpc>
                <a:spcPct val="130000"/>
              </a:lnSpc>
            </a:pPr>
            <a:r>
              <a:rPr lang="en-US" altLang="zh-CN" dirty="0">
                <a:solidFill>
                  <a:srgbClr val="C00000"/>
                </a:solidFill>
                <a:latin typeface="+mj-ea"/>
                <a:ea typeface="+mj-ea"/>
              </a:rPr>
              <a:t>       — —2018</a:t>
            </a:r>
            <a:r>
              <a:rPr lang="zh-CN" altLang="en-US" dirty="0">
                <a:solidFill>
                  <a:srgbClr val="C00000"/>
                </a:solidFill>
                <a:latin typeface="+mj-ea"/>
                <a:ea typeface="+mj-ea"/>
              </a:rPr>
              <a:t>年</a:t>
            </a:r>
            <a:r>
              <a:rPr lang="en-US" altLang="zh-CN" dirty="0">
                <a:solidFill>
                  <a:srgbClr val="C00000"/>
                </a:solidFill>
                <a:latin typeface="+mj-ea"/>
                <a:ea typeface="+mj-ea"/>
              </a:rPr>
              <a:t>11</a:t>
            </a:r>
            <a:r>
              <a:rPr lang="zh-CN" altLang="en-US" dirty="0">
                <a:solidFill>
                  <a:srgbClr val="C00000"/>
                </a:solidFill>
                <a:latin typeface="+mj-ea"/>
                <a:ea typeface="+mj-ea"/>
              </a:rPr>
              <a:t>月</a:t>
            </a:r>
            <a:r>
              <a:rPr lang="en-US" altLang="zh-CN" dirty="0">
                <a:solidFill>
                  <a:srgbClr val="C00000"/>
                </a:solidFill>
                <a:latin typeface="+mj-ea"/>
                <a:ea typeface="+mj-ea"/>
              </a:rPr>
              <a:t>26</a:t>
            </a:r>
            <a:r>
              <a:rPr lang="zh-CN" altLang="en-US" dirty="0">
                <a:solidFill>
                  <a:srgbClr val="C00000"/>
                </a:solidFill>
                <a:latin typeface="+mj-ea"/>
                <a:ea typeface="+mj-ea"/>
              </a:rPr>
              <a:t>日，在十九届中央政治局第十次集体学习时的讲话</a:t>
            </a:r>
          </a:p>
        </p:txBody>
      </p:sp>
      <p:sp>
        <p:nvSpPr>
          <p:cNvPr id="14" name="矩形 13"/>
          <p:cNvSpPr/>
          <p:nvPr/>
        </p:nvSpPr>
        <p:spPr>
          <a:xfrm>
            <a:off x="4812663" y="1184945"/>
            <a:ext cx="1723549" cy="400110"/>
          </a:xfrm>
          <a:prstGeom prst="rect">
            <a:avLst/>
          </a:prstGeom>
        </p:spPr>
        <p:txBody>
          <a:bodyPr wrap="none">
            <a:spAutoFit/>
          </a:bodyPr>
          <a:lstStyle/>
          <a:p>
            <a:pPr algn="ctr"/>
            <a:r>
              <a:rPr lang="zh-CN" altLang="en-US" sz="2000" b="1" dirty="0">
                <a:solidFill>
                  <a:srgbClr val="FFFF00"/>
                </a:solidFill>
                <a:latin typeface="+mj-ea"/>
                <a:ea typeface="+mj-ea"/>
              </a:rPr>
              <a:t>习近平总书记</a:t>
            </a:r>
          </a:p>
        </p:txBody>
      </p:sp>
      <p:sp>
        <p:nvSpPr>
          <p:cNvPr id="15" name="矩形 14"/>
          <p:cNvSpPr/>
          <p:nvPr/>
        </p:nvSpPr>
        <p:spPr>
          <a:xfrm>
            <a:off x="0" y="1550542"/>
            <a:ext cx="179512" cy="2781508"/>
          </a:xfrm>
          <a:prstGeom prst="rect">
            <a:avLst/>
          </a:prstGeom>
          <a:solidFill>
            <a:srgbClr val="E71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 presetClass="entr" presetSubtype="8" decel="4500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1000" fill="hold"/>
                                        <p:tgtEl>
                                          <p:spTgt spid="11"/>
                                        </p:tgtEl>
                                        <p:attrNameLst>
                                          <p:attrName>ppt_x</p:attrName>
                                        </p:attrNameLst>
                                      </p:cBhvr>
                                      <p:tavLst>
                                        <p:tav tm="0">
                                          <p:val>
                                            <p:strVal val="0-#ppt_w/2"/>
                                          </p:val>
                                        </p:tav>
                                        <p:tav tm="100000">
                                          <p:val>
                                            <p:strVal val="#ppt_x"/>
                                          </p:val>
                                        </p:tav>
                                      </p:tavLst>
                                    </p:anim>
                                    <p:anim calcmode="lin" valueType="num">
                                      <p:cBhvr additive="base">
                                        <p:cTn id="11" dur="1000" fill="hold"/>
                                        <p:tgtEl>
                                          <p:spTgt spid="11"/>
                                        </p:tgtEl>
                                        <p:attrNameLst>
                                          <p:attrName>ppt_y</p:attrName>
                                        </p:attrNameLst>
                                      </p:cBhvr>
                                      <p:tavLst>
                                        <p:tav tm="0">
                                          <p:val>
                                            <p:strVal val="#ppt_y"/>
                                          </p:val>
                                        </p:tav>
                                        <p:tav tm="100000">
                                          <p:val>
                                            <p:strVal val="#ppt_y"/>
                                          </p:val>
                                        </p:tav>
                                      </p:tavLst>
                                    </p:anim>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1000"/>
                                        <p:tgtEl>
                                          <p:spTgt spid="10"/>
                                        </p:tgtEl>
                                      </p:cBhvr>
                                    </p:animEffect>
                                  </p:childTnLst>
                                </p:cTn>
                              </p:par>
                              <p:par>
                                <p:cTn id="15" presetID="22" presetClass="entr" presetSubtype="8" fill="hold" grpId="0" nodeType="withEffect">
                                  <p:stCondLst>
                                    <p:cond delay="50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1000"/>
                                        <p:tgtEl>
                                          <p:spTgt spid="14"/>
                                        </p:tgtEl>
                                      </p:cBhvr>
                                    </p:animEffect>
                                  </p:childTnLst>
                                </p:cTn>
                              </p:par>
                              <p:par>
                                <p:cTn id="18" presetID="31" presetClass="entr" presetSubtype="0" fill="hold" grpId="0" nodeType="withEffect">
                                  <p:stCondLst>
                                    <p:cond delay="500"/>
                                  </p:stCondLst>
                                  <p:iterate type="lt">
                                    <p:tmPct val="1333"/>
                                  </p:iterate>
                                  <p:childTnLst>
                                    <p:set>
                                      <p:cBhvr>
                                        <p:cTn id="19" dur="1" fill="hold">
                                          <p:stCondLst>
                                            <p:cond delay="0"/>
                                          </p:stCondLst>
                                        </p:cTn>
                                        <p:tgtEl>
                                          <p:spTgt spid="12"/>
                                        </p:tgtEl>
                                        <p:attrNameLst>
                                          <p:attrName>style.visibility</p:attrName>
                                        </p:attrNameLst>
                                      </p:cBhvr>
                                      <p:to>
                                        <p:strVal val="visible"/>
                                      </p:to>
                                    </p:set>
                                    <p:anim calcmode="lin" valueType="num">
                                      <p:cBhvr>
                                        <p:cTn id="20" dur="750" fill="hold"/>
                                        <p:tgtEl>
                                          <p:spTgt spid="12"/>
                                        </p:tgtEl>
                                        <p:attrNameLst>
                                          <p:attrName>ppt_w</p:attrName>
                                        </p:attrNameLst>
                                      </p:cBhvr>
                                      <p:tavLst>
                                        <p:tav tm="0">
                                          <p:val>
                                            <p:fltVal val="0"/>
                                          </p:val>
                                        </p:tav>
                                        <p:tav tm="100000">
                                          <p:val>
                                            <p:strVal val="#ppt_w"/>
                                          </p:val>
                                        </p:tav>
                                      </p:tavLst>
                                    </p:anim>
                                    <p:anim calcmode="lin" valueType="num">
                                      <p:cBhvr>
                                        <p:cTn id="21" dur="750" fill="hold"/>
                                        <p:tgtEl>
                                          <p:spTgt spid="12"/>
                                        </p:tgtEl>
                                        <p:attrNameLst>
                                          <p:attrName>ppt_h</p:attrName>
                                        </p:attrNameLst>
                                      </p:cBhvr>
                                      <p:tavLst>
                                        <p:tav tm="0">
                                          <p:val>
                                            <p:fltVal val="0"/>
                                          </p:val>
                                        </p:tav>
                                        <p:tav tm="100000">
                                          <p:val>
                                            <p:strVal val="#ppt_h"/>
                                          </p:val>
                                        </p:tav>
                                      </p:tavLst>
                                    </p:anim>
                                    <p:anim calcmode="lin" valueType="num">
                                      <p:cBhvr>
                                        <p:cTn id="22" dur="750" fill="hold"/>
                                        <p:tgtEl>
                                          <p:spTgt spid="12"/>
                                        </p:tgtEl>
                                        <p:attrNameLst>
                                          <p:attrName>style.rotation</p:attrName>
                                        </p:attrNameLst>
                                      </p:cBhvr>
                                      <p:tavLst>
                                        <p:tav tm="0">
                                          <p:val>
                                            <p:fltVal val="90"/>
                                          </p:val>
                                        </p:tav>
                                        <p:tav tm="100000">
                                          <p:val>
                                            <p:fltVal val="0"/>
                                          </p:val>
                                        </p:tav>
                                      </p:tavLst>
                                    </p:anim>
                                    <p:animEffect transition="in" filter="fade">
                                      <p:cBhvr>
                                        <p:cTn id="23"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4"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 descr="C:\Users\Administrator\Desktop\172c7d46c72a2fcb3c74161449b80818.png"/>
          <p:cNvPicPr>
            <a:picLocks noChangeAspect="1" noChangeArrowheads="1"/>
          </p:cNvPicPr>
          <p:nvPr/>
        </p:nvPicPr>
        <p:blipFill>
          <a:blip r:embed="rId3" cstate="print"/>
          <a:srcRect/>
          <a:stretch>
            <a:fillRect/>
          </a:stretch>
        </p:blipFill>
        <p:spPr bwMode="auto">
          <a:xfrm>
            <a:off x="0" y="646746"/>
            <a:ext cx="9144000" cy="4496754"/>
          </a:xfrm>
          <a:prstGeom prst="rect">
            <a:avLst/>
          </a:prstGeom>
          <a:noFill/>
        </p:spPr>
      </p:pic>
      <p:sp>
        <p:nvSpPr>
          <p:cNvPr id="39" name="矩形 38"/>
          <p:cNvSpPr/>
          <p:nvPr/>
        </p:nvSpPr>
        <p:spPr>
          <a:xfrm>
            <a:off x="1051702" y="2138353"/>
            <a:ext cx="7680395" cy="623248"/>
          </a:xfrm>
          <a:prstGeom prst="rect">
            <a:avLst/>
          </a:prstGeom>
        </p:spPr>
        <p:txBody>
          <a:bodyPr wrap="square" lIns="68580" tIns="34290" rIns="68580" bIns="34290">
            <a:spAutoFit/>
          </a:bodyPr>
          <a:lstStyle/>
          <a:p>
            <a:pPr algn="ctr">
              <a:defRPr/>
            </a:pPr>
            <a:r>
              <a:rPr lang="zh-CN" altLang="en-US" sz="3600" b="1" dirty="0">
                <a:solidFill>
                  <a:srgbClr val="E71E17"/>
                </a:solidFill>
                <a:latin typeface="微软雅黑" panose="020B0503020204020204" pitchFamily="34" charset="-122"/>
                <a:ea typeface="微软雅黑" panose="020B0503020204020204" pitchFamily="34" charset="-122"/>
                <a:cs typeface="+mn-ea"/>
                <a:sym typeface="+mn-lt"/>
              </a:rPr>
              <a:t>找差距，强调问题导向</a:t>
            </a:r>
          </a:p>
        </p:txBody>
      </p:sp>
      <p:sp>
        <p:nvSpPr>
          <p:cNvPr id="18" name="矩形: 圆角 1"/>
          <p:cNvSpPr/>
          <p:nvPr/>
        </p:nvSpPr>
        <p:spPr>
          <a:xfrm>
            <a:off x="3867438" y="940925"/>
            <a:ext cx="2000706" cy="480131"/>
          </a:xfrm>
          <a:prstGeom prst="roundRect">
            <a:avLst>
              <a:gd name="adj" fmla="val 50000"/>
            </a:avLst>
          </a:prstGeom>
          <a:solidFill>
            <a:srgbClr val="E71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4227742" y="919380"/>
            <a:ext cx="1280098" cy="523220"/>
          </a:xfrm>
          <a:prstGeom prst="rect">
            <a:avLst/>
          </a:prstGeom>
        </p:spPr>
        <p:txBody>
          <a:bodyPr wrap="square">
            <a:spAutoFit/>
          </a:bodyPr>
          <a:lstStyle/>
          <a:p>
            <a:r>
              <a:rPr lang="zh-CN" altLang="en-US" sz="2800" b="1" dirty="0">
                <a:solidFill>
                  <a:srgbClr val="FFFF00"/>
                </a:solidFill>
                <a:latin typeface="微软雅黑" panose="020B0503020204020204" pitchFamily="34" charset="-122"/>
                <a:ea typeface="微软雅黑" panose="020B0503020204020204" pitchFamily="34" charset="-122"/>
              </a:rPr>
              <a:t>第四章</a:t>
            </a:r>
          </a:p>
        </p:txBody>
      </p:sp>
      <p:grpSp>
        <p:nvGrpSpPr>
          <p:cNvPr id="20" name="组合 19"/>
          <p:cNvGrpSpPr/>
          <p:nvPr/>
        </p:nvGrpSpPr>
        <p:grpSpPr>
          <a:xfrm>
            <a:off x="1763688" y="1630974"/>
            <a:ext cx="6192688" cy="255096"/>
            <a:chOff x="1458067" y="1491630"/>
            <a:chExt cx="6192688" cy="255096"/>
          </a:xfrm>
        </p:grpSpPr>
        <p:grpSp>
          <p:nvGrpSpPr>
            <p:cNvPr id="21" name="组合 20"/>
            <p:cNvGrpSpPr/>
            <p:nvPr/>
          </p:nvGrpSpPr>
          <p:grpSpPr>
            <a:xfrm>
              <a:off x="4118171" y="1491630"/>
              <a:ext cx="887762" cy="255096"/>
              <a:chOff x="3965502" y="1879809"/>
              <a:chExt cx="1193100" cy="342834"/>
            </a:xfrm>
            <a:solidFill>
              <a:srgbClr val="E71E17"/>
            </a:solidFill>
          </p:grpSpPr>
          <p:sp>
            <p:nvSpPr>
              <p:cNvPr id="25" name="dark-star-shape_15445"/>
              <p:cNvSpPr>
                <a:spLocks noChangeAspect="1"/>
              </p:cNvSpPr>
              <p:nvPr/>
            </p:nvSpPr>
            <p:spPr bwMode="auto">
              <a:xfrm>
                <a:off x="4391609" y="1879809"/>
                <a:ext cx="360781" cy="342834"/>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26" name="dark-star-shape_15445"/>
              <p:cNvSpPr>
                <a:spLocks noChangeAspect="1"/>
              </p:cNvSpPr>
              <p:nvPr/>
            </p:nvSpPr>
            <p:spPr bwMode="auto">
              <a:xfrm>
                <a:off x="4771621"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27" name="dark-star-shape_15445"/>
              <p:cNvSpPr>
                <a:spLocks noChangeAspect="1"/>
              </p:cNvSpPr>
              <p:nvPr/>
            </p:nvSpPr>
            <p:spPr bwMode="auto">
              <a:xfrm>
                <a:off x="4161559"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28" name="dark-star-shape_15445"/>
              <p:cNvSpPr>
                <a:spLocks noChangeAspect="1"/>
              </p:cNvSpPr>
              <p:nvPr/>
            </p:nvSpPr>
            <p:spPr bwMode="auto">
              <a:xfrm>
                <a:off x="3965502"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29" name="dark-star-shape_15445"/>
              <p:cNvSpPr>
                <a:spLocks noChangeAspect="1"/>
              </p:cNvSpPr>
              <p:nvPr/>
            </p:nvSpPr>
            <p:spPr bwMode="auto">
              <a:xfrm>
                <a:off x="5037912"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grpSp>
        <p:grpSp>
          <p:nvGrpSpPr>
            <p:cNvPr id="22" name="组合 21"/>
            <p:cNvGrpSpPr/>
            <p:nvPr/>
          </p:nvGrpSpPr>
          <p:grpSpPr>
            <a:xfrm>
              <a:off x="1458067" y="1619178"/>
              <a:ext cx="6192688" cy="0"/>
              <a:chOff x="1458067" y="2082167"/>
              <a:chExt cx="6192688" cy="0"/>
            </a:xfrm>
          </p:grpSpPr>
          <p:cxnSp>
            <p:nvCxnSpPr>
              <p:cNvPr id="23" name="直接连接符 22"/>
              <p:cNvCxnSpPr/>
              <p:nvPr/>
            </p:nvCxnSpPr>
            <p:spPr>
              <a:xfrm>
                <a:off x="5148064" y="2082167"/>
                <a:ext cx="2502691" cy="0"/>
              </a:xfrm>
              <a:prstGeom prst="line">
                <a:avLst/>
              </a:prstGeom>
              <a:ln w="15875">
                <a:solidFill>
                  <a:srgbClr val="E71E17"/>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1458067" y="2082167"/>
                <a:ext cx="2537869" cy="0"/>
              </a:xfrm>
              <a:prstGeom prst="line">
                <a:avLst/>
              </a:prstGeom>
              <a:ln w="15875">
                <a:solidFill>
                  <a:srgbClr val="E71E17"/>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fltVal val="0"/>
                                          </p:val>
                                        </p:tav>
                                        <p:tav tm="100000">
                                          <p:val>
                                            <p:strVal val="#ppt_h"/>
                                          </p:val>
                                        </p:tav>
                                      </p:tavLst>
                                    </p:anim>
                                    <p:animEffect transition="in" filter="fade">
                                      <p:cBhvr>
                                        <p:cTn id="13" dur="500"/>
                                        <p:tgtEl>
                                          <p:spTgt spid="19"/>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outVertical)">
                                      <p:cBhvr>
                                        <p:cTn id="17" dur="1000"/>
                                        <p:tgtEl>
                                          <p:spTgt spid="20"/>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wipe(left)">
                                      <p:cBhvr>
                                        <p:cTn id="2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18" grpId="0" animBg="1"/>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C:\Users\Administrator\Desktop\172c7d46c72a2fcb3c74161449b80818.png"/>
          <p:cNvPicPr>
            <a:picLocks noChangeAspect="1" noChangeArrowheads="1"/>
          </p:cNvPicPr>
          <p:nvPr/>
        </p:nvPicPr>
        <p:blipFill>
          <a:blip r:embed="rId3" cstate="print"/>
          <a:srcRect/>
          <a:stretch>
            <a:fillRect/>
          </a:stretch>
        </p:blipFill>
        <p:spPr bwMode="auto">
          <a:xfrm>
            <a:off x="0" y="646746"/>
            <a:ext cx="9144000" cy="4496754"/>
          </a:xfrm>
          <a:prstGeom prst="rect">
            <a:avLst/>
          </a:prstGeom>
          <a:noFill/>
        </p:spPr>
      </p:pic>
      <p:cxnSp>
        <p:nvCxnSpPr>
          <p:cNvPr id="10" name="直接连接符 9"/>
          <p:cNvCxnSpPr/>
          <p:nvPr/>
        </p:nvCxnSpPr>
        <p:spPr>
          <a:xfrm>
            <a:off x="662491" y="1053671"/>
            <a:ext cx="7941957" cy="0"/>
          </a:xfrm>
          <a:prstGeom prst="line">
            <a:avLst/>
          </a:prstGeom>
          <a:ln>
            <a:solidFill>
              <a:srgbClr val="E62129"/>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611560" y="338878"/>
            <a:ext cx="2870391" cy="626646"/>
            <a:chOff x="5169025" y="988171"/>
            <a:chExt cx="3967712" cy="866206"/>
          </a:xfrm>
        </p:grpSpPr>
        <p:sp>
          <p:nvSpPr>
            <p:cNvPr id="12" name="矩形 11"/>
            <p:cNvSpPr/>
            <p:nvPr/>
          </p:nvSpPr>
          <p:spPr>
            <a:xfrm>
              <a:off x="5169025" y="988171"/>
              <a:ext cx="1518277" cy="866206"/>
            </a:xfrm>
            <a:prstGeom prst="rect">
              <a:avLst/>
            </a:prstGeom>
          </p:spPr>
          <p:txBody>
            <a:bodyPr wrap="none">
              <a:spAutoFit/>
            </a:bodyPr>
            <a:lstStyle/>
            <a:p>
              <a:r>
                <a:rPr lang="zh-CN" altLang="en-US" sz="3470" b="1" dirty="0">
                  <a:solidFill>
                    <a:srgbClr val="E62129"/>
                  </a:solidFill>
                  <a:latin typeface="微软雅黑" panose="020B0503020204020204" pitchFamily="34" charset="-122"/>
                  <a:ea typeface="微软雅黑" panose="020B0503020204020204" pitchFamily="34" charset="-122"/>
                  <a:cs typeface="方正苏新诗柳楷简体-yolan" panose="02000000000000000000" pitchFamily="2" charset="-122"/>
                </a:rPr>
                <a:t>前言</a:t>
              </a:r>
            </a:p>
          </p:txBody>
        </p:sp>
        <p:sp>
          <p:nvSpPr>
            <p:cNvPr id="13" name="矩形 12"/>
            <p:cNvSpPr/>
            <p:nvPr/>
          </p:nvSpPr>
          <p:spPr>
            <a:xfrm>
              <a:off x="6591209" y="1080505"/>
              <a:ext cx="2545528" cy="681585"/>
            </a:xfrm>
            <a:prstGeom prst="rect">
              <a:avLst/>
            </a:prstGeom>
          </p:spPr>
          <p:txBody>
            <a:bodyPr wrap="none">
              <a:spAutoFit/>
            </a:bodyPr>
            <a:lstStyle/>
            <a:p>
              <a:r>
                <a:rPr lang="en-US" altLang="zh-CN" sz="2605" dirty="0">
                  <a:solidFill>
                    <a:srgbClr val="E62129"/>
                  </a:solidFill>
                  <a:latin typeface="微软雅黑" panose="020B0503020204020204" pitchFamily="34" charset="-122"/>
                  <a:ea typeface="微软雅黑" panose="020B0503020204020204" pitchFamily="34" charset="-122"/>
                  <a:cs typeface="方正苏新诗柳楷简体-yolan" panose="02000000000000000000" pitchFamily="2" charset="-122"/>
                </a:rPr>
                <a:t>QIAN YAN</a:t>
              </a:r>
              <a:endParaRPr lang="zh-CN" altLang="en-US" sz="2605" dirty="0">
                <a:solidFill>
                  <a:srgbClr val="E62129"/>
                </a:solidFill>
                <a:latin typeface="微软雅黑" panose="020B0503020204020204" pitchFamily="34" charset="-122"/>
                <a:ea typeface="微软雅黑" panose="020B0503020204020204" pitchFamily="34" charset="-122"/>
                <a:cs typeface="方正苏新诗柳楷简体-yolan" panose="02000000000000000000" pitchFamily="2" charset="-122"/>
              </a:endParaRPr>
            </a:p>
          </p:txBody>
        </p:sp>
      </p:grpSp>
      <p:sp>
        <p:nvSpPr>
          <p:cNvPr id="14" name="矩形 13"/>
          <p:cNvSpPr/>
          <p:nvPr/>
        </p:nvSpPr>
        <p:spPr>
          <a:xfrm>
            <a:off x="1835696" y="1129919"/>
            <a:ext cx="7056783" cy="2828082"/>
          </a:xfrm>
          <a:prstGeom prst="rect">
            <a:avLst/>
          </a:prstGeom>
        </p:spPr>
        <p:txBody>
          <a:bodyPr wrap="square">
            <a:spAutoFit/>
          </a:bodyPr>
          <a:lstStyle/>
          <a:p>
            <a:pPr>
              <a:lnSpc>
                <a:spcPts val="2400"/>
              </a:lnSpc>
              <a:defRPr/>
            </a:pPr>
            <a:r>
              <a:rPr lang="zh-CN" altLang="en-US" sz="1400" dirty="0">
                <a:solidFill>
                  <a:schemeClr val="accent6">
                    <a:lumMod val="75000"/>
                  </a:schemeClr>
                </a:solidFill>
                <a:latin typeface="+mj-ea"/>
                <a:ea typeface="+mj-ea"/>
              </a:rPr>
              <a:t>      </a:t>
            </a:r>
            <a:r>
              <a:rPr lang="zh-CN" altLang="en-US" sz="1400" dirty="0">
                <a:solidFill>
                  <a:srgbClr val="D40000"/>
                </a:solidFill>
                <a:latin typeface="+mj-ea"/>
                <a:ea typeface="+mj-ea"/>
              </a:rPr>
              <a:t>“不忘初心、牢记使命”主题教育工作会议</a:t>
            </a:r>
            <a:r>
              <a:rPr lang="en-US" altLang="zh-CN" sz="1400" dirty="0">
                <a:solidFill>
                  <a:srgbClr val="D40000"/>
                </a:solidFill>
                <a:latin typeface="+mj-ea"/>
                <a:ea typeface="+mj-ea"/>
              </a:rPr>
              <a:t>31</a:t>
            </a:r>
            <a:r>
              <a:rPr lang="zh-CN" altLang="en-US" sz="1400" dirty="0">
                <a:solidFill>
                  <a:srgbClr val="D40000"/>
                </a:solidFill>
                <a:latin typeface="+mj-ea"/>
                <a:ea typeface="+mj-ea"/>
              </a:rPr>
              <a:t>日在北京召开。中共中央总书记、国家主席、中央军委主席习近平出席会议并发表重要讲话。他强调，为中国人民谋幸福，为中华民族谋复兴，是中国共产党人的初心和使命，是激励一代代中国共产党人前赴后继、英勇奋斗的根本动力。</a:t>
            </a:r>
          </a:p>
          <a:p>
            <a:pPr>
              <a:lnSpc>
                <a:spcPts val="2400"/>
              </a:lnSpc>
              <a:defRPr/>
            </a:pPr>
            <a:r>
              <a:rPr lang="zh-CN" altLang="en-US" sz="1400" dirty="0">
                <a:solidFill>
                  <a:srgbClr val="D40000"/>
                </a:solidFill>
                <a:latin typeface="+mj-ea"/>
                <a:ea typeface="+mj-ea"/>
              </a:rPr>
              <a:t>       开展“不忘初心、牢记使命”主题教育，要牢牢把握守初心、担使命，找差距、抓落实的总要求，牢牢把握深入学习贯彻新时代中国特色社会主义思想、锤炼忠诚干净担当的政治品格、团结带领全国各族人民为实现伟大梦想共同奋斗的根本任务，努力实现理论学习有收获、思想政治受洗礼、干事创业敢担当、为民服务解难题、清正廉洁作表率的具体目标，确保主题教育取得扎扎实实的成效。</a:t>
            </a: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0">
        <p15:prstTrans prst="peelOff"/>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250"/>
                            </p:stCondLst>
                            <p:childTnLst>
                              <p:par>
                                <p:cTn id="13" presetID="42" presetClass="entr" presetSubtype="0" fill="hold" grpId="0" nodeType="afterEffect">
                                  <p:stCondLst>
                                    <p:cond delay="0"/>
                                  </p:stCondLst>
                                  <p:iterate type="lt">
                                    <p:tmPct val="1554"/>
                                  </p:iterate>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687621" y="120806"/>
            <a:ext cx="6260644" cy="461665"/>
          </a:xfrm>
          <a:prstGeom prst="rect">
            <a:avLst/>
          </a:prstGeom>
          <a:effectLst/>
        </p:spPr>
        <p:txBody>
          <a:bodyPr vert="horz" wrap="square">
            <a:spAutoFit/>
          </a:bodyPr>
          <a:lstStyle/>
          <a:p>
            <a:pPr>
              <a:defRPr/>
            </a:pPr>
            <a:r>
              <a:rPr lang="zh-CN" altLang="en-US" sz="2400" b="1" dirty="0">
                <a:solidFill>
                  <a:srgbClr val="E71E17"/>
                </a:solidFill>
                <a:latin typeface="微软雅黑" panose="020B0503020204020204" pitchFamily="34" charset="-122"/>
                <a:ea typeface="微软雅黑" panose="020B0503020204020204" pitchFamily="34" charset="-122"/>
                <a:cs typeface="+mn-ea"/>
                <a:sym typeface="+mn-lt"/>
              </a:rPr>
              <a:t>找差距，强调问题导向</a:t>
            </a:r>
          </a:p>
        </p:txBody>
      </p:sp>
      <p:sp>
        <p:nvSpPr>
          <p:cNvPr id="10" name="矩形 9"/>
          <p:cNvSpPr/>
          <p:nvPr/>
        </p:nvSpPr>
        <p:spPr>
          <a:xfrm>
            <a:off x="4707628" y="1184945"/>
            <a:ext cx="1944216" cy="471150"/>
          </a:xfrm>
          <a:prstGeom prst="rect">
            <a:avLst/>
          </a:prstGeom>
          <a:solidFill>
            <a:srgbClr val="E71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pic>
        <p:nvPicPr>
          <p:cNvPr id="11" name="图片 1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92982" y="1585055"/>
            <a:ext cx="2550826" cy="2746995"/>
          </a:xfrm>
          <a:custGeom>
            <a:avLst/>
            <a:gdLst>
              <a:gd name="connsiteX0" fmla="*/ 0 w 4025900"/>
              <a:gd name="connsiteY0" fmla="*/ 0 h 3048000"/>
              <a:gd name="connsiteX1" fmla="*/ 4025900 w 4025900"/>
              <a:gd name="connsiteY1" fmla="*/ 0 h 3048000"/>
              <a:gd name="connsiteX2" fmla="*/ 4025900 w 4025900"/>
              <a:gd name="connsiteY2" fmla="*/ 3048000 h 3048000"/>
              <a:gd name="connsiteX3" fmla="*/ 0 w 4025900"/>
              <a:gd name="connsiteY3" fmla="*/ 3048000 h 3048000"/>
            </a:gdLst>
            <a:ahLst/>
            <a:cxnLst>
              <a:cxn ang="0">
                <a:pos x="connsiteX0" y="connsiteY0"/>
              </a:cxn>
              <a:cxn ang="0">
                <a:pos x="connsiteX1" y="connsiteY1"/>
              </a:cxn>
              <a:cxn ang="0">
                <a:pos x="connsiteX2" y="connsiteY2"/>
              </a:cxn>
              <a:cxn ang="0">
                <a:pos x="connsiteX3" y="connsiteY3"/>
              </a:cxn>
            </a:cxnLst>
            <a:rect l="l" t="t" r="r" b="b"/>
            <a:pathLst>
              <a:path w="4025900" h="3048000">
                <a:moveTo>
                  <a:pt x="0" y="0"/>
                </a:moveTo>
                <a:lnTo>
                  <a:pt x="4025900" y="0"/>
                </a:lnTo>
                <a:lnTo>
                  <a:pt x="4025900" y="3048000"/>
                </a:lnTo>
                <a:lnTo>
                  <a:pt x="0" y="3048000"/>
                </a:lnTo>
                <a:close/>
              </a:path>
            </a:pathLst>
          </a:custGeom>
          <a:ln>
            <a:solidFill>
              <a:srgbClr val="FF0000">
                <a:alpha val="25000"/>
              </a:srgbClr>
            </a:solidFill>
          </a:ln>
          <a:effectLst>
            <a:outerShdw blurRad="50800" dist="38100" dir="2700000" algn="tl" rotWithShape="0">
              <a:prstClr val="black">
                <a:alpha val="40000"/>
              </a:prstClr>
            </a:outerShdw>
          </a:effectLst>
        </p:spPr>
      </p:pic>
      <p:sp>
        <p:nvSpPr>
          <p:cNvPr id="12" name="矩形 11"/>
          <p:cNvSpPr/>
          <p:nvPr/>
        </p:nvSpPr>
        <p:spPr>
          <a:xfrm>
            <a:off x="2967189" y="1858635"/>
            <a:ext cx="6062359" cy="3332772"/>
          </a:xfrm>
          <a:prstGeom prst="rect">
            <a:avLst/>
          </a:prstGeom>
          <a:noFill/>
        </p:spPr>
        <p:txBody>
          <a:bodyPr wrap="square" rtlCol="0">
            <a:spAutoFit/>
          </a:bodyPr>
          <a:lstStyle/>
          <a:p>
            <a:pPr>
              <a:lnSpc>
                <a:spcPct val="200000"/>
              </a:lnSpc>
            </a:pPr>
            <a:r>
              <a:rPr lang="zh-CN" altLang="en-US" dirty="0">
                <a:solidFill>
                  <a:schemeClr val="accent6">
                    <a:lumMod val="75000"/>
                  </a:schemeClr>
                </a:solidFill>
                <a:latin typeface="+mj-ea"/>
                <a:ea typeface="+mj-ea"/>
              </a:rPr>
              <a:t>       照镜子，主要是以党章为镜，对照党的纪律、群众期盼、先进典型，对照改进作风要求，在宗旨意识、工作作风、廉洁自律上摆问题、找差距、明方向。</a:t>
            </a:r>
          </a:p>
          <a:p>
            <a:pPr>
              <a:lnSpc>
                <a:spcPct val="200000"/>
              </a:lnSpc>
            </a:pPr>
            <a:r>
              <a:rPr lang="en-US" altLang="zh-CN" dirty="0">
                <a:solidFill>
                  <a:srgbClr val="C00000"/>
                </a:solidFill>
                <a:latin typeface="+mj-ea"/>
                <a:ea typeface="+mj-ea"/>
              </a:rPr>
              <a:t>       — —2013</a:t>
            </a:r>
            <a:r>
              <a:rPr lang="zh-CN" altLang="en-US" dirty="0">
                <a:solidFill>
                  <a:srgbClr val="C00000"/>
                </a:solidFill>
                <a:latin typeface="+mj-ea"/>
                <a:ea typeface="+mj-ea"/>
              </a:rPr>
              <a:t>年</a:t>
            </a:r>
            <a:r>
              <a:rPr lang="en-US" altLang="zh-CN" dirty="0">
                <a:solidFill>
                  <a:srgbClr val="C00000"/>
                </a:solidFill>
                <a:latin typeface="+mj-ea"/>
                <a:ea typeface="+mj-ea"/>
              </a:rPr>
              <a:t>6</a:t>
            </a:r>
            <a:r>
              <a:rPr lang="zh-CN" altLang="en-US" dirty="0">
                <a:solidFill>
                  <a:srgbClr val="C00000"/>
                </a:solidFill>
                <a:latin typeface="+mj-ea"/>
                <a:ea typeface="+mj-ea"/>
              </a:rPr>
              <a:t>月</a:t>
            </a:r>
            <a:r>
              <a:rPr lang="en-US" altLang="zh-CN" dirty="0">
                <a:solidFill>
                  <a:srgbClr val="C00000"/>
                </a:solidFill>
                <a:latin typeface="+mj-ea"/>
                <a:ea typeface="+mj-ea"/>
              </a:rPr>
              <a:t>18</a:t>
            </a:r>
            <a:r>
              <a:rPr lang="zh-CN" altLang="en-US" dirty="0">
                <a:solidFill>
                  <a:srgbClr val="C00000"/>
                </a:solidFill>
                <a:latin typeface="+mj-ea"/>
                <a:ea typeface="+mj-ea"/>
              </a:rPr>
              <a:t>日，在党的群众路线教育实践活动工作会议上的讲话</a:t>
            </a:r>
          </a:p>
          <a:p>
            <a:pPr>
              <a:lnSpc>
                <a:spcPct val="200000"/>
              </a:lnSpc>
            </a:pPr>
            <a:endParaRPr lang="zh-CN" altLang="en-US" dirty="0">
              <a:solidFill>
                <a:srgbClr val="C00000"/>
              </a:solidFill>
              <a:latin typeface="+mj-ea"/>
              <a:ea typeface="+mj-ea"/>
            </a:endParaRPr>
          </a:p>
        </p:txBody>
      </p:sp>
      <p:sp>
        <p:nvSpPr>
          <p:cNvPr id="14" name="矩形 13"/>
          <p:cNvSpPr/>
          <p:nvPr/>
        </p:nvSpPr>
        <p:spPr>
          <a:xfrm>
            <a:off x="4812663" y="1184945"/>
            <a:ext cx="1723549" cy="400110"/>
          </a:xfrm>
          <a:prstGeom prst="rect">
            <a:avLst/>
          </a:prstGeom>
        </p:spPr>
        <p:txBody>
          <a:bodyPr wrap="none">
            <a:spAutoFit/>
          </a:bodyPr>
          <a:lstStyle/>
          <a:p>
            <a:pPr algn="ctr"/>
            <a:r>
              <a:rPr lang="zh-CN" altLang="en-US" sz="2000" b="1" dirty="0">
                <a:solidFill>
                  <a:srgbClr val="FFFF00"/>
                </a:solidFill>
                <a:latin typeface="+mj-ea"/>
                <a:ea typeface="+mj-ea"/>
              </a:rPr>
              <a:t>习近平总书记</a:t>
            </a:r>
          </a:p>
        </p:txBody>
      </p:sp>
      <p:sp>
        <p:nvSpPr>
          <p:cNvPr id="15" name="矩形 14"/>
          <p:cNvSpPr/>
          <p:nvPr/>
        </p:nvSpPr>
        <p:spPr>
          <a:xfrm>
            <a:off x="0" y="1550542"/>
            <a:ext cx="179512" cy="2781508"/>
          </a:xfrm>
          <a:prstGeom prst="rect">
            <a:avLst/>
          </a:prstGeom>
          <a:solidFill>
            <a:srgbClr val="E71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 presetClass="entr" presetSubtype="8" decel="4500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1000" fill="hold"/>
                                        <p:tgtEl>
                                          <p:spTgt spid="11"/>
                                        </p:tgtEl>
                                        <p:attrNameLst>
                                          <p:attrName>ppt_x</p:attrName>
                                        </p:attrNameLst>
                                      </p:cBhvr>
                                      <p:tavLst>
                                        <p:tav tm="0">
                                          <p:val>
                                            <p:strVal val="0-#ppt_w/2"/>
                                          </p:val>
                                        </p:tav>
                                        <p:tav tm="100000">
                                          <p:val>
                                            <p:strVal val="#ppt_x"/>
                                          </p:val>
                                        </p:tav>
                                      </p:tavLst>
                                    </p:anim>
                                    <p:anim calcmode="lin" valueType="num">
                                      <p:cBhvr additive="base">
                                        <p:cTn id="11" dur="1000" fill="hold"/>
                                        <p:tgtEl>
                                          <p:spTgt spid="11"/>
                                        </p:tgtEl>
                                        <p:attrNameLst>
                                          <p:attrName>ppt_y</p:attrName>
                                        </p:attrNameLst>
                                      </p:cBhvr>
                                      <p:tavLst>
                                        <p:tav tm="0">
                                          <p:val>
                                            <p:strVal val="#ppt_y"/>
                                          </p:val>
                                        </p:tav>
                                        <p:tav tm="100000">
                                          <p:val>
                                            <p:strVal val="#ppt_y"/>
                                          </p:val>
                                        </p:tav>
                                      </p:tavLst>
                                    </p:anim>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1000"/>
                                        <p:tgtEl>
                                          <p:spTgt spid="10"/>
                                        </p:tgtEl>
                                      </p:cBhvr>
                                    </p:animEffect>
                                  </p:childTnLst>
                                </p:cTn>
                              </p:par>
                              <p:par>
                                <p:cTn id="15" presetID="22" presetClass="entr" presetSubtype="8" fill="hold" grpId="0" nodeType="withEffect">
                                  <p:stCondLst>
                                    <p:cond delay="50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1000"/>
                                        <p:tgtEl>
                                          <p:spTgt spid="14"/>
                                        </p:tgtEl>
                                      </p:cBhvr>
                                    </p:animEffect>
                                  </p:childTnLst>
                                </p:cTn>
                              </p:par>
                              <p:par>
                                <p:cTn id="18" presetID="31" presetClass="entr" presetSubtype="0" fill="hold" grpId="0" nodeType="withEffect">
                                  <p:stCondLst>
                                    <p:cond delay="500"/>
                                  </p:stCondLst>
                                  <p:iterate type="lt">
                                    <p:tmPct val="1333"/>
                                  </p:iterate>
                                  <p:childTnLst>
                                    <p:set>
                                      <p:cBhvr>
                                        <p:cTn id="19" dur="1" fill="hold">
                                          <p:stCondLst>
                                            <p:cond delay="0"/>
                                          </p:stCondLst>
                                        </p:cTn>
                                        <p:tgtEl>
                                          <p:spTgt spid="12"/>
                                        </p:tgtEl>
                                        <p:attrNameLst>
                                          <p:attrName>style.visibility</p:attrName>
                                        </p:attrNameLst>
                                      </p:cBhvr>
                                      <p:to>
                                        <p:strVal val="visible"/>
                                      </p:to>
                                    </p:set>
                                    <p:anim calcmode="lin" valueType="num">
                                      <p:cBhvr>
                                        <p:cTn id="20" dur="750" fill="hold"/>
                                        <p:tgtEl>
                                          <p:spTgt spid="12"/>
                                        </p:tgtEl>
                                        <p:attrNameLst>
                                          <p:attrName>ppt_w</p:attrName>
                                        </p:attrNameLst>
                                      </p:cBhvr>
                                      <p:tavLst>
                                        <p:tav tm="0">
                                          <p:val>
                                            <p:fltVal val="0"/>
                                          </p:val>
                                        </p:tav>
                                        <p:tav tm="100000">
                                          <p:val>
                                            <p:strVal val="#ppt_w"/>
                                          </p:val>
                                        </p:tav>
                                      </p:tavLst>
                                    </p:anim>
                                    <p:anim calcmode="lin" valueType="num">
                                      <p:cBhvr>
                                        <p:cTn id="21" dur="750" fill="hold"/>
                                        <p:tgtEl>
                                          <p:spTgt spid="12"/>
                                        </p:tgtEl>
                                        <p:attrNameLst>
                                          <p:attrName>ppt_h</p:attrName>
                                        </p:attrNameLst>
                                      </p:cBhvr>
                                      <p:tavLst>
                                        <p:tav tm="0">
                                          <p:val>
                                            <p:fltVal val="0"/>
                                          </p:val>
                                        </p:tav>
                                        <p:tav tm="100000">
                                          <p:val>
                                            <p:strVal val="#ppt_h"/>
                                          </p:val>
                                        </p:tav>
                                      </p:tavLst>
                                    </p:anim>
                                    <p:anim calcmode="lin" valueType="num">
                                      <p:cBhvr>
                                        <p:cTn id="22" dur="750" fill="hold"/>
                                        <p:tgtEl>
                                          <p:spTgt spid="12"/>
                                        </p:tgtEl>
                                        <p:attrNameLst>
                                          <p:attrName>style.rotation</p:attrName>
                                        </p:attrNameLst>
                                      </p:cBhvr>
                                      <p:tavLst>
                                        <p:tav tm="0">
                                          <p:val>
                                            <p:fltVal val="90"/>
                                          </p:val>
                                        </p:tav>
                                        <p:tav tm="100000">
                                          <p:val>
                                            <p:fltVal val="0"/>
                                          </p:val>
                                        </p:tav>
                                      </p:tavLst>
                                    </p:anim>
                                    <p:animEffect transition="in" filter="fade">
                                      <p:cBhvr>
                                        <p:cTn id="23"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4" grpId="0"/>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687621" y="120806"/>
            <a:ext cx="6260644" cy="461665"/>
          </a:xfrm>
          <a:prstGeom prst="rect">
            <a:avLst/>
          </a:prstGeom>
          <a:effectLst/>
        </p:spPr>
        <p:txBody>
          <a:bodyPr vert="horz" wrap="square">
            <a:spAutoFit/>
          </a:bodyPr>
          <a:lstStyle/>
          <a:p>
            <a:pPr>
              <a:defRPr/>
            </a:pPr>
            <a:r>
              <a:rPr lang="zh-CN" altLang="en-US" sz="2400" b="1" dirty="0">
                <a:solidFill>
                  <a:srgbClr val="E71E17"/>
                </a:solidFill>
                <a:latin typeface="微软雅黑" panose="020B0503020204020204" pitchFamily="34" charset="-122"/>
                <a:ea typeface="微软雅黑" panose="020B0503020204020204" pitchFamily="34" charset="-122"/>
                <a:cs typeface="+mn-ea"/>
                <a:sym typeface="+mn-lt"/>
              </a:rPr>
              <a:t>找差距，强调问题导向</a:t>
            </a:r>
          </a:p>
        </p:txBody>
      </p:sp>
      <p:sp>
        <p:nvSpPr>
          <p:cNvPr id="10" name="矩形 9"/>
          <p:cNvSpPr/>
          <p:nvPr/>
        </p:nvSpPr>
        <p:spPr>
          <a:xfrm>
            <a:off x="4707628" y="1184945"/>
            <a:ext cx="1944216" cy="471150"/>
          </a:xfrm>
          <a:prstGeom prst="rect">
            <a:avLst/>
          </a:prstGeom>
          <a:solidFill>
            <a:srgbClr val="E71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pic>
        <p:nvPicPr>
          <p:cNvPr id="11" name="图片 1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92982" y="1585055"/>
            <a:ext cx="2550826" cy="2746995"/>
          </a:xfrm>
          <a:custGeom>
            <a:avLst/>
            <a:gdLst>
              <a:gd name="connsiteX0" fmla="*/ 0 w 4025900"/>
              <a:gd name="connsiteY0" fmla="*/ 0 h 3048000"/>
              <a:gd name="connsiteX1" fmla="*/ 4025900 w 4025900"/>
              <a:gd name="connsiteY1" fmla="*/ 0 h 3048000"/>
              <a:gd name="connsiteX2" fmla="*/ 4025900 w 4025900"/>
              <a:gd name="connsiteY2" fmla="*/ 3048000 h 3048000"/>
              <a:gd name="connsiteX3" fmla="*/ 0 w 4025900"/>
              <a:gd name="connsiteY3" fmla="*/ 3048000 h 3048000"/>
            </a:gdLst>
            <a:ahLst/>
            <a:cxnLst>
              <a:cxn ang="0">
                <a:pos x="connsiteX0" y="connsiteY0"/>
              </a:cxn>
              <a:cxn ang="0">
                <a:pos x="connsiteX1" y="connsiteY1"/>
              </a:cxn>
              <a:cxn ang="0">
                <a:pos x="connsiteX2" y="connsiteY2"/>
              </a:cxn>
              <a:cxn ang="0">
                <a:pos x="connsiteX3" y="connsiteY3"/>
              </a:cxn>
            </a:cxnLst>
            <a:rect l="l" t="t" r="r" b="b"/>
            <a:pathLst>
              <a:path w="4025900" h="3048000">
                <a:moveTo>
                  <a:pt x="0" y="0"/>
                </a:moveTo>
                <a:lnTo>
                  <a:pt x="4025900" y="0"/>
                </a:lnTo>
                <a:lnTo>
                  <a:pt x="4025900" y="3048000"/>
                </a:lnTo>
                <a:lnTo>
                  <a:pt x="0" y="3048000"/>
                </a:lnTo>
                <a:close/>
              </a:path>
            </a:pathLst>
          </a:custGeom>
          <a:ln>
            <a:solidFill>
              <a:srgbClr val="FF0000">
                <a:alpha val="25000"/>
              </a:srgbClr>
            </a:solidFill>
          </a:ln>
          <a:effectLst>
            <a:outerShdw blurRad="50800" dist="38100" dir="2700000" algn="tl" rotWithShape="0">
              <a:prstClr val="black">
                <a:alpha val="40000"/>
              </a:prstClr>
            </a:outerShdw>
          </a:effectLst>
        </p:spPr>
      </p:pic>
      <p:sp>
        <p:nvSpPr>
          <p:cNvPr id="12" name="矩形 11"/>
          <p:cNvSpPr/>
          <p:nvPr/>
        </p:nvSpPr>
        <p:spPr>
          <a:xfrm>
            <a:off x="2967189" y="1858635"/>
            <a:ext cx="6062359" cy="2536400"/>
          </a:xfrm>
          <a:prstGeom prst="rect">
            <a:avLst/>
          </a:prstGeom>
          <a:noFill/>
        </p:spPr>
        <p:txBody>
          <a:bodyPr wrap="square" rtlCol="0">
            <a:spAutoFit/>
          </a:bodyPr>
          <a:lstStyle/>
          <a:p>
            <a:pPr>
              <a:lnSpc>
                <a:spcPct val="150000"/>
              </a:lnSpc>
            </a:pPr>
            <a:r>
              <a:rPr lang="zh-CN" altLang="en-US" dirty="0">
                <a:solidFill>
                  <a:schemeClr val="accent6">
                    <a:lumMod val="75000"/>
                  </a:schemeClr>
                </a:solidFill>
                <a:latin typeface="+mj-ea"/>
                <a:ea typeface="+mj-ea"/>
              </a:rPr>
              <a:t>       要努力学习各方面知识，努力在实践中增加才干，加快知识更新，优化知识结构，拓宽眼界和视野，着力避免陷入少知而迷、不知而盲、无知而乱的困境，着力克服本领不足、本领恐慌、本领落后的问题。</a:t>
            </a:r>
          </a:p>
          <a:p>
            <a:pPr>
              <a:lnSpc>
                <a:spcPct val="150000"/>
              </a:lnSpc>
            </a:pPr>
            <a:r>
              <a:rPr lang="en-US" altLang="zh-CN" dirty="0">
                <a:solidFill>
                  <a:srgbClr val="C00000"/>
                </a:solidFill>
                <a:latin typeface="+mj-ea"/>
                <a:ea typeface="+mj-ea"/>
              </a:rPr>
              <a:t>       — —2015</a:t>
            </a:r>
            <a:r>
              <a:rPr lang="zh-CN" altLang="en-US" dirty="0">
                <a:solidFill>
                  <a:srgbClr val="C00000"/>
                </a:solidFill>
                <a:latin typeface="+mj-ea"/>
                <a:ea typeface="+mj-ea"/>
              </a:rPr>
              <a:t>年</a:t>
            </a:r>
            <a:r>
              <a:rPr lang="en-US" altLang="zh-CN" dirty="0">
                <a:solidFill>
                  <a:srgbClr val="C00000"/>
                </a:solidFill>
                <a:latin typeface="+mj-ea"/>
                <a:ea typeface="+mj-ea"/>
              </a:rPr>
              <a:t>1</a:t>
            </a:r>
            <a:r>
              <a:rPr lang="zh-CN" altLang="en-US" dirty="0">
                <a:solidFill>
                  <a:srgbClr val="C00000"/>
                </a:solidFill>
                <a:latin typeface="+mj-ea"/>
                <a:ea typeface="+mj-ea"/>
              </a:rPr>
              <a:t>月</a:t>
            </a:r>
            <a:r>
              <a:rPr lang="en-US" altLang="zh-CN" dirty="0">
                <a:solidFill>
                  <a:srgbClr val="C00000"/>
                </a:solidFill>
                <a:latin typeface="+mj-ea"/>
                <a:ea typeface="+mj-ea"/>
              </a:rPr>
              <a:t>18</a:t>
            </a:r>
            <a:r>
              <a:rPr lang="zh-CN" altLang="en-US" dirty="0">
                <a:solidFill>
                  <a:srgbClr val="C00000"/>
                </a:solidFill>
                <a:latin typeface="+mj-ea"/>
                <a:ea typeface="+mj-ea"/>
              </a:rPr>
              <a:t>日，为第四批全国干部学习培训教材作序</a:t>
            </a:r>
          </a:p>
        </p:txBody>
      </p:sp>
      <p:sp>
        <p:nvSpPr>
          <p:cNvPr id="14" name="矩形 13"/>
          <p:cNvSpPr/>
          <p:nvPr/>
        </p:nvSpPr>
        <p:spPr>
          <a:xfrm>
            <a:off x="4812663" y="1184945"/>
            <a:ext cx="1723549" cy="400110"/>
          </a:xfrm>
          <a:prstGeom prst="rect">
            <a:avLst/>
          </a:prstGeom>
        </p:spPr>
        <p:txBody>
          <a:bodyPr wrap="none">
            <a:spAutoFit/>
          </a:bodyPr>
          <a:lstStyle/>
          <a:p>
            <a:pPr algn="ctr"/>
            <a:r>
              <a:rPr lang="zh-CN" altLang="en-US" sz="2000" b="1" dirty="0">
                <a:solidFill>
                  <a:srgbClr val="FFFF00"/>
                </a:solidFill>
                <a:latin typeface="+mj-ea"/>
                <a:ea typeface="+mj-ea"/>
              </a:rPr>
              <a:t>习近平总书记</a:t>
            </a:r>
          </a:p>
        </p:txBody>
      </p:sp>
      <p:sp>
        <p:nvSpPr>
          <p:cNvPr id="15" name="矩形 14"/>
          <p:cNvSpPr/>
          <p:nvPr/>
        </p:nvSpPr>
        <p:spPr>
          <a:xfrm>
            <a:off x="0" y="1550542"/>
            <a:ext cx="179512" cy="2781508"/>
          </a:xfrm>
          <a:prstGeom prst="rect">
            <a:avLst/>
          </a:prstGeom>
          <a:solidFill>
            <a:srgbClr val="E71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 presetClass="entr" presetSubtype="8" decel="4500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1000" fill="hold"/>
                                        <p:tgtEl>
                                          <p:spTgt spid="11"/>
                                        </p:tgtEl>
                                        <p:attrNameLst>
                                          <p:attrName>ppt_x</p:attrName>
                                        </p:attrNameLst>
                                      </p:cBhvr>
                                      <p:tavLst>
                                        <p:tav tm="0">
                                          <p:val>
                                            <p:strVal val="0-#ppt_w/2"/>
                                          </p:val>
                                        </p:tav>
                                        <p:tav tm="100000">
                                          <p:val>
                                            <p:strVal val="#ppt_x"/>
                                          </p:val>
                                        </p:tav>
                                      </p:tavLst>
                                    </p:anim>
                                    <p:anim calcmode="lin" valueType="num">
                                      <p:cBhvr additive="base">
                                        <p:cTn id="11" dur="1000" fill="hold"/>
                                        <p:tgtEl>
                                          <p:spTgt spid="11"/>
                                        </p:tgtEl>
                                        <p:attrNameLst>
                                          <p:attrName>ppt_y</p:attrName>
                                        </p:attrNameLst>
                                      </p:cBhvr>
                                      <p:tavLst>
                                        <p:tav tm="0">
                                          <p:val>
                                            <p:strVal val="#ppt_y"/>
                                          </p:val>
                                        </p:tav>
                                        <p:tav tm="100000">
                                          <p:val>
                                            <p:strVal val="#ppt_y"/>
                                          </p:val>
                                        </p:tav>
                                      </p:tavLst>
                                    </p:anim>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1000"/>
                                        <p:tgtEl>
                                          <p:spTgt spid="10"/>
                                        </p:tgtEl>
                                      </p:cBhvr>
                                    </p:animEffect>
                                  </p:childTnLst>
                                </p:cTn>
                              </p:par>
                              <p:par>
                                <p:cTn id="15" presetID="22" presetClass="entr" presetSubtype="8" fill="hold" grpId="0" nodeType="withEffect">
                                  <p:stCondLst>
                                    <p:cond delay="50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1000"/>
                                        <p:tgtEl>
                                          <p:spTgt spid="14"/>
                                        </p:tgtEl>
                                      </p:cBhvr>
                                    </p:animEffect>
                                  </p:childTnLst>
                                </p:cTn>
                              </p:par>
                              <p:par>
                                <p:cTn id="18" presetID="31" presetClass="entr" presetSubtype="0" fill="hold" grpId="0" nodeType="withEffect">
                                  <p:stCondLst>
                                    <p:cond delay="500"/>
                                  </p:stCondLst>
                                  <p:iterate type="lt">
                                    <p:tmPct val="1333"/>
                                  </p:iterate>
                                  <p:childTnLst>
                                    <p:set>
                                      <p:cBhvr>
                                        <p:cTn id="19" dur="1" fill="hold">
                                          <p:stCondLst>
                                            <p:cond delay="0"/>
                                          </p:stCondLst>
                                        </p:cTn>
                                        <p:tgtEl>
                                          <p:spTgt spid="12"/>
                                        </p:tgtEl>
                                        <p:attrNameLst>
                                          <p:attrName>style.visibility</p:attrName>
                                        </p:attrNameLst>
                                      </p:cBhvr>
                                      <p:to>
                                        <p:strVal val="visible"/>
                                      </p:to>
                                    </p:set>
                                    <p:anim calcmode="lin" valueType="num">
                                      <p:cBhvr>
                                        <p:cTn id="20" dur="750" fill="hold"/>
                                        <p:tgtEl>
                                          <p:spTgt spid="12"/>
                                        </p:tgtEl>
                                        <p:attrNameLst>
                                          <p:attrName>ppt_w</p:attrName>
                                        </p:attrNameLst>
                                      </p:cBhvr>
                                      <p:tavLst>
                                        <p:tav tm="0">
                                          <p:val>
                                            <p:fltVal val="0"/>
                                          </p:val>
                                        </p:tav>
                                        <p:tav tm="100000">
                                          <p:val>
                                            <p:strVal val="#ppt_w"/>
                                          </p:val>
                                        </p:tav>
                                      </p:tavLst>
                                    </p:anim>
                                    <p:anim calcmode="lin" valueType="num">
                                      <p:cBhvr>
                                        <p:cTn id="21" dur="750" fill="hold"/>
                                        <p:tgtEl>
                                          <p:spTgt spid="12"/>
                                        </p:tgtEl>
                                        <p:attrNameLst>
                                          <p:attrName>ppt_h</p:attrName>
                                        </p:attrNameLst>
                                      </p:cBhvr>
                                      <p:tavLst>
                                        <p:tav tm="0">
                                          <p:val>
                                            <p:fltVal val="0"/>
                                          </p:val>
                                        </p:tav>
                                        <p:tav tm="100000">
                                          <p:val>
                                            <p:strVal val="#ppt_h"/>
                                          </p:val>
                                        </p:tav>
                                      </p:tavLst>
                                    </p:anim>
                                    <p:anim calcmode="lin" valueType="num">
                                      <p:cBhvr>
                                        <p:cTn id="22" dur="750" fill="hold"/>
                                        <p:tgtEl>
                                          <p:spTgt spid="12"/>
                                        </p:tgtEl>
                                        <p:attrNameLst>
                                          <p:attrName>style.rotation</p:attrName>
                                        </p:attrNameLst>
                                      </p:cBhvr>
                                      <p:tavLst>
                                        <p:tav tm="0">
                                          <p:val>
                                            <p:fltVal val="90"/>
                                          </p:val>
                                        </p:tav>
                                        <p:tav tm="100000">
                                          <p:val>
                                            <p:fltVal val="0"/>
                                          </p:val>
                                        </p:tav>
                                      </p:tavLst>
                                    </p:anim>
                                    <p:animEffect transition="in" filter="fade">
                                      <p:cBhvr>
                                        <p:cTn id="23"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4" grpId="0"/>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687621" y="120806"/>
            <a:ext cx="6260644" cy="461665"/>
          </a:xfrm>
          <a:prstGeom prst="rect">
            <a:avLst/>
          </a:prstGeom>
          <a:effectLst/>
        </p:spPr>
        <p:txBody>
          <a:bodyPr vert="horz" wrap="square">
            <a:spAutoFit/>
          </a:bodyPr>
          <a:lstStyle/>
          <a:p>
            <a:pPr>
              <a:defRPr/>
            </a:pPr>
            <a:r>
              <a:rPr lang="zh-CN" altLang="en-US" sz="2400" b="1" dirty="0">
                <a:solidFill>
                  <a:srgbClr val="E71E17"/>
                </a:solidFill>
                <a:latin typeface="微软雅黑" panose="020B0503020204020204" pitchFamily="34" charset="-122"/>
                <a:ea typeface="微软雅黑" panose="020B0503020204020204" pitchFamily="34" charset="-122"/>
                <a:cs typeface="+mn-ea"/>
                <a:sym typeface="+mn-lt"/>
              </a:rPr>
              <a:t>找差距，强调问题导向</a:t>
            </a:r>
          </a:p>
        </p:txBody>
      </p:sp>
      <p:sp>
        <p:nvSpPr>
          <p:cNvPr id="10" name="矩形 9"/>
          <p:cNvSpPr/>
          <p:nvPr/>
        </p:nvSpPr>
        <p:spPr>
          <a:xfrm>
            <a:off x="4707628" y="1184945"/>
            <a:ext cx="1944216" cy="471150"/>
          </a:xfrm>
          <a:prstGeom prst="rect">
            <a:avLst/>
          </a:prstGeom>
          <a:solidFill>
            <a:srgbClr val="E71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pic>
        <p:nvPicPr>
          <p:cNvPr id="11" name="图片 1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92982" y="1585055"/>
            <a:ext cx="2550826" cy="2746995"/>
          </a:xfrm>
          <a:custGeom>
            <a:avLst/>
            <a:gdLst>
              <a:gd name="connsiteX0" fmla="*/ 0 w 4025900"/>
              <a:gd name="connsiteY0" fmla="*/ 0 h 3048000"/>
              <a:gd name="connsiteX1" fmla="*/ 4025900 w 4025900"/>
              <a:gd name="connsiteY1" fmla="*/ 0 h 3048000"/>
              <a:gd name="connsiteX2" fmla="*/ 4025900 w 4025900"/>
              <a:gd name="connsiteY2" fmla="*/ 3048000 h 3048000"/>
              <a:gd name="connsiteX3" fmla="*/ 0 w 4025900"/>
              <a:gd name="connsiteY3" fmla="*/ 3048000 h 3048000"/>
            </a:gdLst>
            <a:ahLst/>
            <a:cxnLst>
              <a:cxn ang="0">
                <a:pos x="connsiteX0" y="connsiteY0"/>
              </a:cxn>
              <a:cxn ang="0">
                <a:pos x="connsiteX1" y="connsiteY1"/>
              </a:cxn>
              <a:cxn ang="0">
                <a:pos x="connsiteX2" y="connsiteY2"/>
              </a:cxn>
              <a:cxn ang="0">
                <a:pos x="connsiteX3" y="connsiteY3"/>
              </a:cxn>
            </a:cxnLst>
            <a:rect l="l" t="t" r="r" b="b"/>
            <a:pathLst>
              <a:path w="4025900" h="3048000">
                <a:moveTo>
                  <a:pt x="0" y="0"/>
                </a:moveTo>
                <a:lnTo>
                  <a:pt x="4025900" y="0"/>
                </a:lnTo>
                <a:lnTo>
                  <a:pt x="4025900" y="3048000"/>
                </a:lnTo>
                <a:lnTo>
                  <a:pt x="0" y="3048000"/>
                </a:lnTo>
                <a:close/>
              </a:path>
            </a:pathLst>
          </a:custGeom>
          <a:ln>
            <a:solidFill>
              <a:srgbClr val="FF0000">
                <a:alpha val="25000"/>
              </a:srgbClr>
            </a:solidFill>
          </a:ln>
          <a:effectLst>
            <a:outerShdw blurRad="50800" dist="38100" dir="2700000" algn="tl" rotWithShape="0">
              <a:prstClr val="black">
                <a:alpha val="40000"/>
              </a:prstClr>
            </a:outerShdw>
          </a:effectLst>
        </p:spPr>
      </p:pic>
      <p:sp>
        <p:nvSpPr>
          <p:cNvPr id="12" name="矩形 11"/>
          <p:cNvSpPr/>
          <p:nvPr/>
        </p:nvSpPr>
        <p:spPr>
          <a:xfrm>
            <a:off x="2967189" y="1858635"/>
            <a:ext cx="6062359" cy="2585323"/>
          </a:xfrm>
          <a:prstGeom prst="rect">
            <a:avLst/>
          </a:prstGeom>
          <a:noFill/>
        </p:spPr>
        <p:txBody>
          <a:bodyPr wrap="square" rtlCol="0">
            <a:spAutoFit/>
          </a:bodyPr>
          <a:lstStyle/>
          <a:p>
            <a:pPr>
              <a:lnSpc>
                <a:spcPct val="150000"/>
              </a:lnSpc>
            </a:pPr>
            <a:r>
              <a:rPr lang="zh-CN" altLang="en-US" dirty="0">
                <a:solidFill>
                  <a:schemeClr val="accent6">
                    <a:lumMod val="75000"/>
                  </a:schemeClr>
                </a:solidFill>
                <a:latin typeface="+mj-ea"/>
                <a:ea typeface="+mj-ea"/>
              </a:rPr>
              <a:t>       要突出问题导向，学要带着问题学，做要针对问题改，把合格的标尺立起来，把做人做事的底线划出来，把党员的先锋形象树起来，用行动体现信仰信念的力量。要整顿不合格基层党组织，坚持和落实行之有效的制度。</a:t>
            </a:r>
          </a:p>
          <a:p>
            <a:pPr>
              <a:lnSpc>
                <a:spcPct val="150000"/>
              </a:lnSpc>
            </a:pPr>
            <a:r>
              <a:rPr lang="en-US" altLang="zh-CN" dirty="0">
                <a:solidFill>
                  <a:srgbClr val="C00000"/>
                </a:solidFill>
                <a:latin typeface="+mj-ea"/>
                <a:ea typeface="+mj-ea"/>
              </a:rPr>
              <a:t>       — —2016</a:t>
            </a:r>
            <a:r>
              <a:rPr lang="zh-CN" altLang="en-US" dirty="0">
                <a:solidFill>
                  <a:srgbClr val="C00000"/>
                </a:solidFill>
                <a:latin typeface="+mj-ea"/>
                <a:ea typeface="+mj-ea"/>
              </a:rPr>
              <a:t>年</a:t>
            </a:r>
            <a:r>
              <a:rPr lang="en-US" altLang="zh-CN" dirty="0">
                <a:solidFill>
                  <a:srgbClr val="C00000"/>
                </a:solidFill>
                <a:latin typeface="+mj-ea"/>
                <a:ea typeface="+mj-ea"/>
              </a:rPr>
              <a:t>4</a:t>
            </a:r>
            <a:r>
              <a:rPr lang="zh-CN" altLang="en-US" dirty="0">
                <a:solidFill>
                  <a:srgbClr val="C00000"/>
                </a:solidFill>
                <a:latin typeface="+mj-ea"/>
                <a:ea typeface="+mj-ea"/>
              </a:rPr>
              <a:t>月，对开展“两学一做”学习教育作出的指示</a:t>
            </a:r>
          </a:p>
        </p:txBody>
      </p:sp>
      <p:sp>
        <p:nvSpPr>
          <p:cNvPr id="14" name="矩形 13"/>
          <p:cNvSpPr/>
          <p:nvPr/>
        </p:nvSpPr>
        <p:spPr>
          <a:xfrm>
            <a:off x="4812663" y="1184945"/>
            <a:ext cx="1723549" cy="400110"/>
          </a:xfrm>
          <a:prstGeom prst="rect">
            <a:avLst/>
          </a:prstGeom>
        </p:spPr>
        <p:txBody>
          <a:bodyPr wrap="none">
            <a:spAutoFit/>
          </a:bodyPr>
          <a:lstStyle/>
          <a:p>
            <a:pPr algn="ctr"/>
            <a:r>
              <a:rPr lang="zh-CN" altLang="en-US" sz="2000" b="1" dirty="0">
                <a:solidFill>
                  <a:srgbClr val="FFFF00"/>
                </a:solidFill>
                <a:latin typeface="+mj-ea"/>
                <a:ea typeface="+mj-ea"/>
              </a:rPr>
              <a:t>习近平总书记</a:t>
            </a:r>
          </a:p>
        </p:txBody>
      </p:sp>
      <p:sp>
        <p:nvSpPr>
          <p:cNvPr id="15" name="矩形 14"/>
          <p:cNvSpPr/>
          <p:nvPr/>
        </p:nvSpPr>
        <p:spPr>
          <a:xfrm>
            <a:off x="0" y="1550542"/>
            <a:ext cx="179512" cy="2781508"/>
          </a:xfrm>
          <a:prstGeom prst="rect">
            <a:avLst/>
          </a:prstGeom>
          <a:solidFill>
            <a:srgbClr val="E71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 presetClass="entr" presetSubtype="8" decel="4500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1000" fill="hold"/>
                                        <p:tgtEl>
                                          <p:spTgt spid="11"/>
                                        </p:tgtEl>
                                        <p:attrNameLst>
                                          <p:attrName>ppt_x</p:attrName>
                                        </p:attrNameLst>
                                      </p:cBhvr>
                                      <p:tavLst>
                                        <p:tav tm="0">
                                          <p:val>
                                            <p:strVal val="0-#ppt_w/2"/>
                                          </p:val>
                                        </p:tav>
                                        <p:tav tm="100000">
                                          <p:val>
                                            <p:strVal val="#ppt_x"/>
                                          </p:val>
                                        </p:tav>
                                      </p:tavLst>
                                    </p:anim>
                                    <p:anim calcmode="lin" valueType="num">
                                      <p:cBhvr additive="base">
                                        <p:cTn id="11" dur="1000" fill="hold"/>
                                        <p:tgtEl>
                                          <p:spTgt spid="11"/>
                                        </p:tgtEl>
                                        <p:attrNameLst>
                                          <p:attrName>ppt_y</p:attrName>
                                        </p:attrNameLst>
                                      </p:cBhvr>
                                      <p:tavLst>
                                        <p:tav tm="0">
                                          <p:val>
                                            <p:strVal val="#ppt_y"/>
                                          </p:val>
                                        </p:tav>
                                        <p:tav tm="100000">
                                          <p:val>
                                            <p:strVal val="#ppt_y"/>
                                          </p:val>
                                        </p:tav>
                                      </p:tavLst>
                                    </p:anim>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1000"/>
                                        <p:tgtEl>
                                          <p:spTgt spid="10"/>
                                        </p:tgtEl>
                                      </p:cBhvr>
                                    </p:animEffect>
                                  </p:childTnLst>
                                </p:cTn>
                              </p:par>
                              <p:par>
                                <p:cTn id="15" presetID="22" presetClass="entr" presetSubtype="8" fill="hold" grpId="0" nodeType="withEffect">
                                  <p:stCondLst>
                                    <p:cond delay="50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1000"/>
                                        <p:tgtEl>
                                          <p:spTgt spid="14"/>
                                        </p:tgtEl>
                                      </p:cBhvr>
                                    </p:animEffect>
                                  </p:childTnLst>
                                </p:cTn>
                              </p:par>
                              <p:par>
                                <p:cTn id="18" presetID="31" presetClass="entr" presetSubtype="0" fill="hold" grpId="0" nodeType="withEffect">
                                  <p:stCondLst>
                                    <p:cond delay="500"/>
                                  </p:stCondLst>
                                  <p:iterate type="lt">
                                    <p:tmPct val="1333"/>
                                  </p:iterate>
                                  <p:childTnLst>
                                    <p:set>
                                      <p:cBhvr>
                                        <p:cTn id="19" dur="1" fill="hold">
                                          <p:stCondLst>
                                            <p:cond delay="0"/>
                                          </p:stCondLst>
                                        </p:cTn>
                                        <p:tgtEl>
                                          <p:spTgt spid="12"/>
                                        </p:tgtEl>
                                        <p:attrNameLst>
                                          <p:attrName>style.visibility</p:attrName>
                                        </p:attrNameLst>
                                      </p:cBhvr>
                                      <p:to>
                                        <p:strVal val="visible"/>
                                      </p:to>
                                    </p:set>
                                    <p:anim calcmode="lin" valueType="num">
                                      <p:cBhvr>
                                        <p:cTn id="20" dur="750" fill="hold"/>
                                        <p:tgtEl>
                                          <p:spTgt spid="12"/>
                                        </p:tgtEl>
                                        <p:attrNameLst>
                                          <p:attrName>ppt_w</p:attrName>
                                        </p:attrNameLst>
                                      </p:cBhvr>
                                      <p:tavLst>
                                        <p:tav tm="0">
                                          <p:val>
                                            <p:fltVal val="0"/>
                                          </p:val>
                                        </p:tav>
                                        <p:tav tm="100000">
                                          <p:val>
                                            <p:strVal val="#ppt_w"/>
                                          </p:val>
                                        </p:tav>
                                      </p:tavLst>
                                    </p:anim>
                                    <p:anim calcmode="lin" valueType="num">
                                      <p:cBhvr>
                                        <p:cTn id="21" dur="750" fill="hold"/>
                                        <p:tgtEl>
                                          <p:spTgt spid="12"/>
                                        </p:tgtEl>
                                        <p:attrNameLst>
                                          <p:attrName>ppt_h</p:attrName>
                                        </p:attrNameLst>
                                      </p:cBhvr>
                                      <p:tavLst>
                                        <p:tav tm="0">
                                          <p:val>
                                            <p:fltVal val="0"/>
                                          </p:val>
                                        </p:tav>
                                        <p:tav tm="100000">
                                          <p:val>
                                            <p:strVal val="#ppt_h"/>
                                          </p:val>
                                        </p:tav>
                                      </p:tavLst>
                                    </p:anim>
                                    <p:anim calcmode="lin" valueType="num">
                                      <p:cBhvr>
                                        <p:cTn id="22" dur="750" fill="hold"/>
                                        <p:tgtEl>
                                          <p:spTgt spid="12"/>
                                        </p:tgtEl>
                                        <p:attrNameLst>
                                          <p:attrName>style.rotation</p:attrName>
                                        </p:attrNameLst>
                                      </p:cBhvr>
                                      <p:tavLst>
                                        <p:tav tm="0">
                                          <p:val>
                                            <p:fltVal val="90"/>
                                          </p:val>
                                        </p:tav>
                                        <p:tav tm="100000">
                                          <p:val>
                                            <p:fltVal val="0"/>
                                          </p:val>
                                        </p:tav>
                                      </p:tavLst>
                                    </p:anim>
                                    <p:animEffect transition="in" filter="fade">
                                      <p:cBhvr>
                                        <p:cTn id="23"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4" grpId="0"/>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687621" y="120806"/>
            <a:ext cx="6260644" cy="461665"/>
          </a:xfrm>
          <a:prstGeom prst="rect">
            <a:avLst/>
          </a:prstGeom>
          <a:effectLst/>
        </p:spPr>
        <p:txBody>
          <a:bodyPr vert="horz" wrap="square">
            <a:spAutoFit/>
          </a:bodyPr>
          <a:lstStyle/>
          <a:p>
            <a:pPr>
              <a:defRPr/>
            </a:pPr>
            <a:r>
              <a:rPr lang="zh-CN" altLang="en-US" sz="2400" b="1" dirty="0">
                <a:solidFill>
                  <a:srgbClr val="E71E17"/>
                </a:solidFill>
                <a:latin typeface="微软雅黑" panose="020B0503020204020204" pitchFamily="34" charset="-122"/>
                <a:ea typeface="微软雅黑" panose="020B0503020204020204" pitchFamily="34" charset="-122"/>
                <a:cs typeface="+mn-ea"/>
                <a:sym typeface="+mn-lt"/>
              </a:rPr>
              <a:t>找差距，强调问题导向</a:t>
            </a:r>
          </a:p>
        </p:txBody>
      </p:sp>
      <p:sp>
        <p:nvSpPr>
          <p:cNvPr id="10" name="矩形 9"/>
          <p:cNvSpPr/>
          <p:nvPr/>
        </p:nvSpPr>
        <p:spPr>
          <a:xfrm>
            <a:off x="4707628" y="1184945"/>
            <a:ext cx="1944216" cy="471150"/>
          </a:xfrm>
          <a:prstGeom prst="rect">
            <a:avLst/>
          </a:prstGeom>
          <a:solidFill>
            <a:srgbClr val="E71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pic>
        <p:nvPicPr>
          <p:cNvPr id="11" name="图片 1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92982" y="1585055"/>
            <a:ext cx="2550826" cy="2746995"/>
          </a:xfrm>
          <a:custGeom>
            <a:avLst/>
            <a:gdLst>
              <a:gd name="connsiteX0" fmla="*/ 0 w 4025900"/>
              <a:gd name="connsiteY0" fmla="*/ 0 h 3048000"/>
              <a:gd name="connsiteX1" fmla="*/ 4025900 w 4025900"/>
              <a:gd name="connsiteY1" fmla="*/ 0 h 3048000"/>
              <a:gd name="connsiteX2" fmla="*/ 4025900 w 4025900"/>
              <a:gd name="connsiteY2" fmla="*/ 3048000 h 3048000"/>
              <a:gd name="connsiteX3" fmla="*/ 0 w 4025900"/>
              <a:gd name="connsiteY3" fmla="*/ 3048000 h 3048000"/>
            </a:gdLst>
            <a:ahLst/>
            <a:cxnLst>
              <a:cxn ang="0">
                <a:pos x="connsiteX0" y="connsiteY0"/>
              </a:cxn>
              <a:cxn ang="0">
                <a:pos x="connsiteX1" y="connsiteY1"/>
              </a:cxn>
              <a:cxn ang="0">
                <a:pos x="connsiteX2" y="connsiteY2"/>
              </a:cxn>
              <a:cxn ang="0">
                <a:pos x="connsiteX3" y="connsiteY3"/>
              </a:cxn>
            </a:cxnLst>
            <a:rect l="l" t="t" r="r" b="b"/>
            <a:pathLst>
              <a:path w="4025900" h="3048000">
                <a:moveTo>
                  <a:pt x="0" y="0"/>
                </a:moveTo>
                <a:lnTo>
                  <a:pt x="4025900" y="0"/>
                </a:lnTo>
                <a:lnTo>
                  <a:pt x="4025900" y="3048000"/>
                </a:lnTo>
                <a:lnTo>
                  <a:pt x="0" y="3048000"/>
                </a:lnTo>
                <a:close/>
              </a:path>
            </a:pathLst>
          </a:custGeom>
          <a:ln>
            <a:solidFill>
              <a:srgbClr val="FF0000">
                <a:alpha val="25000"/>
              </a:srgbClr>
            </a:solidFill>
          </a:ln>
          <a:effectLst>
            <a:outerShdw blurRad="50800" dist="38100" dir="2700000" algn="tl" rotWithShape="0">
              <a:prstClr val="black">
                <a:alpha val="40000"/>
              </a:prstClr>
            </a:outerShdw>
          </a:effectLst>
        </p:spPr>
      </p:pic>
      <p:sp>
        <p:nvSpPr>
          <p:cNvPr id="12" name="矩形 11"/>
          <p:cNvSpPr/>
          <p:nvPr/>
        </p:nvSpPr>
        <p:spPr>
          <a:xfrm>
            <a:off x="2967189" y="1858635"/>
            <a:ext cx="6062359" cy="1338828"/>
          </a:xfrm>
          <a:prstGeom prst="rect">
            <a:avLst/>
          </a:prstGeom>
          <a:noFill/>
        </p:spPr>
        <p:txBody>
          <a:bodyPr wrap="square" rtlCol="0">
            <a:spAutoFit/>
          </a:bodyPr>
          <a:lstStyle/>
          <a:p>
            <a:pPr>
              <a:lnSpc>
                <a:spcPct val="150000"/>
              </a:lnSpc>
            </a:pPr>
            <a:r>
              <a:rPr lang="zh-CN" altLang="en-US" dirty="0">
                <a:solidFill>
                  <a:schemeClr val="accent6">
                    <a:lumMod val="75000"/>
                  </a:schemeClr>
                </a:solidFill>
                <a:latin typeface="+mj-ea"/>
                <a:ea typeface="+mj-ea"/>
              </a:rPr>
              <a:t>       </a:t>
            </a:r>
            <a:r>
              <a:rPr lang="zh-CN" altLang="en-US" dirty="0" smtClean="0">
                <a:solidFill>
                  <a:schemeClr val="accent6">
                    <a:lumMod val="75000"/>
                  </a:schemeClr>
                </a:solidFill>
                <a:latin typeface="+mj-ea"/>
                <a:ea typeface="+mj-ea"/>
              </a:rPr>
              <a:t>遵照“一切为了人民健康”，围绕医院内涵建设，提高医疗服务能力，满足人民群众的健康需求，增强广大群众的就医获得感，从中去不断发现问题、解决问题。</a:t>
            </a:r>
            <a:endParaRPr lang="zh-CN" altLang="en-US" dirty="0">
              <a:solidFill>
                <a:srgbClr val="C00000"/>
              </a:solidFill>
              <a:latin typeface="+mj-ea"/>
              <a:ea typeface="+mj-ea"/>
            </a:endParaRPr>
          </a:p>
        </p:txBody>
      </p:sp>
      <p:sp>
        <p:nvSpPr>
          <p:cNvPr id="14" name="矩形 13"/>
          <p:cNvSpPr/>
          <p:nvPr/>
        </p:nvSpPr>
        <p:spPr>
          <a:xfrm>
            <a:off x="4812662" y="1184945"/>
            <a:ext cx="1723549" cy="400110"/>
          </a:xfrm>
          <a:prstGeom prst="rect">
            <a:avLst/>
          </a:prstGeom>
        </p:spPr>
        <p:txBody>
          <a:bodyPr wrap="none">
            <a:spAutoFit/>
          </a:bodyPr>
          <a:lstStyle/>
          <a:p>
            <a:pPr algn="ctr"/>
            <a:r>
              <a:rPr lang="zh-CN" altLang="en-US" sz="2000" b="1" dirty="0" smtClean="0">
                <a:solidFill>
                  <a:srgbClr val="FFFF00"/>
                </a:solidFill>
                <a:latin typeface="+mj-ea"/>
                <a:ea typeface="+mj-ea"/>
              </a:rPr>
              <a:t>聚焦主责主业</a:t>
            </a:r>
            <a:endParaRPr lang="zh-CN" altLang="en-US" sz="2000" b="1" dirty="0">
              <a:solidFill>
                <a:srgbClr val="FFFF00"/>
              </a:solidFill>
              <a:latin typeface="+mj-ea"/>
              <a:ea typeface="+mj-ea"/>
            </a:endParaRPr>
          </a:p>
        </p:txBody>
      </p:sp>
      <p:sp>
        <p:nvSpPr>
          <p:cNvPr id="15" name="矩形 14"/>
          <p:cNvSpPr/>
          <p:nvPr/>
        </p:nvSpPr>
        <p:spPr>
          <a:xfrm>
            <a:off x="0" y="1550542"/>
            <a:ext cx="179512" cy="2781508"/>
          </a:xfrm>
          <a:prstGeom prst="rect">
            <a:avLst/>
          </a:prstGeom>
          <a:solidFill>
            <a:srgbClr val="E71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 presetClass="entr" presetSubtype="8" decel="4500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1000" fill="hold"/>
                                        <p:tgtEl>
                                          <p:spTgt spid="11"/>
                                        </p:tgtEl>
                                        <p:attrNameLst>
                                          <p:attrName>ppt_x</p:attrName>
                                        </p:attrNameLst>
                                      </p:cBhvr>
                                      <p:tavLst>
                                        <p:tav tm="0">
                                          <p:val>
                                            <p:strVal val="0-#ppt_w/2"/>
                                          </p:val>
                                        </p:tav>
                                        <p:tav tm="100000">
                                          <p:val>
                                            <p:strVal val="#ppt_x"/>
                                          </p:val>
                                        </p:tav>
                                      </p:tavLst>
                                    </p:anim>
                                    <p:anim calcmode="lin" valueType="num">
                                      <p:cBhvr additive="base">
                                        <p:cTn id="11" dur="1000" fill="hold"/>
                                        <p:tgtEl>
                                          <p:spTgt spid="11"/>
                                        </p:tgtEl>
                                        <p:attrNameLst>
                                          <p:attrName>ppt_y</p:attrName>
                                        </p:attrNameLst>
                                      </p:cBhvr>
                                      <p:tavLst>
                                        <p:tav tm="0">
                                          <p:val>
                                            <p:strVal val="#ppt_y"/>
                                          </p:val>
                                        </p:tav>
                                        <p:tav tm="100000">
                                          <p:val>
                                            <p:strVal val="#ppt_y"/>
                                          </p:val>
                                        </p:tav>
                                      </p:tavLst>
                                    </p:anim>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1000"/>
                                        <p:tgtEl>
                                          <p:spTgt spid="10"/>
                                        </p:tgtEl>
                                      </p:cBhvr>
                                    </p:animEffect>
                                  </p:childTnLst>
                                </p:cTn>
                              </p:par>
                              <p:par>
                                <p:cTn id="15" presetID="22" presetClass="entr" presetSubtype="8" fill="hold" grpId="0" nodeType="withEffect">
                                  <p:stCondLst>
                                    <p:cond delay="50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1000"/>
                                        <p:tgtEl>
                                          <p:spTgt spid="14"/>
                                        </p:tgtEl>
                                      </p:cBhvr>
                                    </p:animEffect>
                                  </p:childTnLst>
                                </p:cTn>
                              </p:par>
                              <p:par>
                                <p:cTn id="18" presetID="31" presetClass="entr" presetSubtype="0" fill="hold" grpId="0" nodeType="withEffect">
                                  <p:stCondLst>
                                    <p:cond delay="500"/>
                                  </p:stCondLst>
                                  <p:iterate type="lt">
                                    <p:tmPct val="1333"/>
                                  </p:iterate>
                                  <p:childTnLst>
                                    <p:set>
                                      <p:cBhvr>
                                        <p:cTn id="19" dur="1" fill="hold">
                                          <p:stCondLst>
                                            <p:cond delay="0"/>
                                          </p:stCondLst>
                                        </p:cTn>
                                        <p:tgtEl>
                                          <p:spTgt spid="12"/>
                                        </p:tgtEl>
                                        <p:attrNameLst>
                                          <p:attrName>style.visibility</p:attrName>
                                        </p:attrNameLst>
                                      </p:cBhvr>
                                      <p:to>
                                        <p:strVal val="visible"/>
                                      </p:to>
                                    </p:set>
                                    <p:anim calcmode="lin" valueType="num">
                                      <p:cBhvr>
                                        <p:cTn id="20" dur="750" fill="hold"/>
                                        <p:tgtEl>
                                          <p:spTgt spid="12"/>
                                        </p:tgtEl>
                                        <p:attrNameLst>
                                          <p:attrName>ppt_w</p:attrName>
                                        </p:attrNameLst>
                                      </p:cBhvr>
                                      <p:tavLst>
                                        <p:tav tm="0">
                                          <p:val>
                                            <p:fltVal val="0"/>
                                          </p:val>
                                        </p:tav>
                                        <p:tav tm="100000">
                                          <p:val>
                                            <p:strVal val="#ppt_w"/>
                                          </p:val>
                                        </p:tav>
                                      </p:tavLst>
                                    </p:anim>
                                    <p:anim calcmode="lin" valueType="num">
                                      <p:cBhvr>
                                        <p:cTn id="21" dur="750" fill="hold"/>
                                        <p:tgtEl>
                                          <p:spTgt spid="12"/>
                                        </p:tgtEl>
                                        <p:attrNameLst>
                                          <p:attrName>ppt_h</p:attrName>
                                        </p:attrNameLst>
                                      </p:cBhvr>
                                      <p:tavLst>
                                        <p:tav tm="0">
                                          <p:val>
                                            <p:fltVal val="0"/>
                                          </p:val>
                                        </p:tav>
                                        <p:tav tm="100000">
                                          <p:val>
                                            <p:strVal val="#ppt_h"/>
                                          </p:val>
                                        </p:tav>
                                      </p:tavLst>
                                    </p:anim>
                                    <p:anim calcmode="lin" valueType="num">
                                      <p:cBhvr>
                                        <p:cTn id="22" dur="750" fill="hold"/>
                                        <p:tgtEl>
                                          <p:spTgt spid="12"/>
                                        </p:tgtEl>
                                        <p:attrNameLst>
                                          <p:attrName>style.rotation</p:attrName>
                                        </p:attrNameLst>
                                      </p:cBhvr>
                                      <p:tavLst>
                                        <p:tav tm="0">
                                          <p:val>
                                            <p:fltVal val="90"/>
                                          </p:val>
                                        </p:tav>
                                        <p:tav tm="100000">
                                          <p:val>
                                            <p:fltVal val="0"/>
                                          </p:val>
                                        </p:tav>
                                      </p:tavLst>
                                    </p:anim>
                                    <p:animEffect transition="in" filter="fade">
                                      <p:cBhvr>
                                        <p:cTn id="23"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4" grpId="0"/>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 descr="C:\Users\Administrator\Desktop\172c7d46c72a2fcb3c74161449b80818.png"/>
          <p:cNvPicPr>
            <a:picLocks noChangeAspect="1" noChangeArrowheads="1"/>
          </p:cNvPicPr>
          <p:nvPr/>
        </p:nvPicPr>
        <p:blipFill>
          <a:blip r:embed="rId3" cstate="print"/>
          <a:srcRect/>
          <a:stretch>
            <a:fillRect/>
          </a:stretch>
        </p:blipFill>
        <p:spPr bwMode="auto">
          <a:xfrm>
            <a:off x="0" y="646746"/>
            <a:ext cx="9144000" cy="4496754"/>
          </a:xfrm>
          <a:prstGeom prst="rect">
            <a:avLst/>
          </a:prstGeom>
          <a:noFill/>
        </p:spPr>
      </p:pic>
      <p:sp>
        <p:nvSpPr>
          <p:cNvPr id="39" name="矩形 38"/>
          <p:cNvSpPr/>
          <p:nvPr/>
        </p:nvSpPr>
        <p:spPr>
          <a:xfrm>
            <a:off x="1051702" y="2138353"/>
            <a:ext cx="7680395" cy="623248"/>
          </a:xfrm>
          <a:prstGeom prst="rect">
            <a:avLst/>
          </a:prstGeom>
        </p:spPr>
        <p:txBody>
          <a:bodyPr wrap="square" lIns="68580" tIns="34290" rIns="68580" bIns="34290">
            <a:spAutoFit/>
          </a:bodyPr>
          <a:lstStyle/>
          <a:p>
            <a:pPr algn="ctr">
              <a:defRPr/>
            </a:pPr>
            <a:r>
              <a:rPr lang="zh-CN" altLang="en-US" sz="3600" b="1" dirty="0">
                <a:solidFill>
                  <a:srgbClr val="E71E17"/>
                </a:solidFill>
                <a:latin typeface="微软雅黑" panose="020B0503020204020204" pitchFamily="34" charset="-122"/>
                <a:ea typeface="微软雅黑" panose="020B0503020204020204" pitchFamily="34" charset="-122"/>
                <a:cs typeface="+mn-ea"/>
                <a:sym typeface="+mn-lt"/>
              </a:rPr>
              <a:t>抓落实，推崇“钉钉子”精神</a:t>
            </a:r>
          </a:p>
        </p:txBody>
      </p:sp>
      <p:sp>
        <p:nvSpPr>
          <p:cNvPr id="18" name="矩形: 圆角 1"/>
          <p:cNvSpPr/>
          <p:nvPr/>
        </p:nvSpPr>
        <p:spPr>
          <a:xfrm>
            <a:off x="3867438" y="940925"/>
            <a:ext cx="2000706" cy="480131"/>
          </a:xfrm>
          <a:prstGeom prst="roundRect">
            <a:avLst>
              <a:gd name="adj" fmla="val 50000"/>
            </a:avLst>
          </a:prstGeom>
          <a:solidFill>
            <a:srgbClr val="E71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4227742" y="919380"/>
            <a:ext cx="1280098" cy="523220"/>
          </a:xfrm>
          <a:prstGeom prst="rect">
            <a:avLst/>
          </a:prstGeom>
        </p:spPr>
        <p:txBody>
          <a:bodyPr wrap="square">
            <a:spAutoFit/>
          </a:bodyPr>
          <a:lstStyle/>
          <a:p>
            <a:r>
              <a:rPr lang="zh-CN" altLang="en-US" sz="2800" b="1" dirty="0">
                <a:solidFill>
                  <a:srgbClr val="FFFF00"/>
                </a:solidFill>
                <a:latin typeface="微软雅黑" panose="020B0503020204020204" pitchFamily="34" charset="-122"/>
                <a:ea typeface="微软雅黑" panose="020B0503020204020204" pitchFamily="34" charset="-122"/>
              </a:rPr>
              <a:t>第五章</a:t>
            </a:r>
          </a:p>
        </p:txBody>
      </p:sp>
      <p:grpSp>
        <p:nvGrpSpPr>
          <p:cNvPr id="20" name="组合 19"/>
          <p:cNvGrpSpPr/>
          <p:nvPr/>
        </p:nvGrpSpPr>
        <p:grpSpPr>
          <a:xfrm>
            <a:off x="1763688" y="1630974"/>
            <a:ext cx="6192688" cy="255096"/>
            <a:chOff x="1458067" y="1491630"/>
            <a:chExt cx="6192688" cy="255096"/>
          </a:xfrm>
        </p:grpSpPr>
        <p:grpSp>
          <p:nvGrpSpPr>
            <p:cNvPr id="21" name="组合 20"/>
            <p:cNvGrpSpPr/>
            <p:nvPr/>
          </p:nvGrpSpPr>
          <p:grpSpPr>
            <a:xfrm>
              <a:off x="4118171" y="1491630"/>
              <a:ext cx="887762" cy="255096"/>
              <a:chOff x="3965502" y="1879809"/>
              <a:chExt cx="1193100" cy="342834"/>
            </a:xfrm>
            <a:solidFill>
              <a:srgbClr val="E71E17"/>
            </a:solidFill>
          </p:grpSpPr>
          <p:sp>
            <p:nvSpPr>
              <p:cNvPr id="25" name="dark-star-shape_15445"/>
              <p:cNvSpPr>
                <a:spLocks noChangeAspect="1"/>
              </p:cNvSpPr>
              <p:nvPr/>
            </p:nvSpPr>
            <p:spPr bwMode="auto">
              <a:xfrm>
                <a:off x="4391609" y="1879809"/>
                <a:ext cx="360781" cy="342834"/>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26" name="dark-star-shape_15445"/>
              <p:cNvSpPr>
                <a:spLocks noChangeAspect="1"/>
              </p:cNvSpPr>
              <p:nvPr/>
            </p:nvSpPr>
            <p:spPr bwMode="auto">
              <a:xfrm>
                <a:off x="4771621"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27" name="dark-star-shape_15445"/>
              <p:cNvSpPr>
                <a:spLocks noChangeAspect="1"/>
              </p:cNvSpPr>
              <p:nvPr/>
            </p:nvSpPr>
            <p:spPr bwMode="auto">
              <a:xfrm>
                <a:off x="4161559"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28" name="dark-star-shape_15445"/>
              <p:cNvSpPr>
                <a:spLocks noChangeAspect="1"/>
              </p:cNvSpPr>
              <p:nvPr/>
            </p:nvSpPr>
            <p:spPr bwMode="auto">
              <a:xfrm>
                <a:off x="3965502"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29" name="dark-star-shape_15445"/>
              <p:cNvSpPr>
                <a:spLocks noChangeAspect="1"/>
              </p:cNvSpPr>
              <p:nvPr/>
            </p:nvSpPr>
            <p:spPr bwMode="auto">
              <a:xfrm>
                <a:off x="5037912"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grpSp>
        <p:grpSp>
          <p:nvGrpSpPr>
            <p:cNvPr id="22" name="组合 21"/>
            <p:cNvGrpSpPr/>
            <p:nvPr/>
          </p:nvGrpSpPr>
          <p:grpSpPr>
            <a:xfrm>
              <a:off x="1458067" y="1619178"/>
              <a:ext cx="6192688" cy="0"/>
              <a:chOff x="1458067" y="2082167"/>
              <a:chExt cx="6192688" cy="0"/>
            </a:xfrm>
          </p:grpSpPr>
          <p:cxnSp>
            <p:nvCxnSpPr>
              <p:cNvPr id="23" name="直接连接符 22"/>
              <p:cNvCxnSpPr/>
              <p:nvPr/>
            </p:nvCxnSpPr>
            <p:spPr>
              <a:xfrm>
                <a:off x="5148064" y="2082167"/>
                <a:ext cx="2502691" cy="0"/>
              </a:xfrm>
              <a:prstGeom prst="line">
                <a:avLst/>
              </a:prstGeom>
              <a:ln w="15875">
                <a:solidFill>
                  <a:srgbClr val="E71E17"/>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1458067" y="2082167"/>
                <a:ext cx="2537869" cy="0"/>
              </a:xfrm>
              <a:prstGeom prst="line">
                <a:avLst/>
              </a:prstGeom>
              <a:ln w="15875">
                <a:solidFill>
                  <a:srgbClr val="E71E17"/>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fltVal val="0"/>
                                          </p:val>
                                        </p:tav>
                                        <p:tav tm="100000">
                                          <p:val>
                                            <p:strVal val="#ppt_h"/>
                                          </p:val>
                                        </p:tav>
                                      </p:tavLst>
                                    </p:anim>
                                    <p:animEffect transition="in" filter="fade">
                                      <p:cBhvr>
                                        <p:cTn id="13" dur="500"/>
                                        <p:tgtEl>
                                          <p:spTgt spid="19"/>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outVertical)">
                                      <p:cBhvr>
                                        <p:cTn id="17" dur="1000"/>
                                        <p:tgtEl>
                                          <p:spTgt spid="20"/>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wipe(left)">
                                      <p:cBhvr>
                                        <p:cTn id="2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687621" y="120806"/>
            <a:ext cx="6260644" cy="461665"/>
          </a:xfrm>
          <a:prstGeom prst="rect">
            <a:avLst/>
          </a:prstGeom>
          <a:effectLst/>
        </p:spPr>
        <p:txBody>
          <a:bodyPr vert="horz" wrap="square">
            <a:spAutoFit/>
          </a:bodyPr>
          <a:lstStyle/>
          <a:p>
            <a:pPr>
              <a:defRPr/>
            </a:pPr>
            <a:r>
              <a:rPr lang="zh-CN" altLang="en-US" sz="2400" b="1" dirty="0">
                <a:solidFill>
                  <a:srgbClr val="E71E17"/>
                </a:solidFill>
                <a:latin typeface="微软雅黑" panose="020B0503020204020204" pitchFamily="34" charset="-122"/>
                <a:ea typeface="微软雅黑" panose="020B0503020204020204" pitchFamily="34" charset="-122"/>
                <a:cs typeface="+mn-ea"/>
                <a:sym typeface="+mn-lt"/>
              </a:rPr>
              <a:t>抓落实，推崇“钉钉子”精神</a:t>
            </a:r>
          </a:p>
        </p:txBody>
      </p:sp>
      <p:sp>
        <p:nvSpPr>
          <p:cNvPr id="10" name="矩形 9"/>
          <p:cNvSpPr/>
          <p:nvPr/>
        </p:nvSpPr>
        <p:spPr>
          <a:xfrm>
            <a:off x="4707628" y="1184945"/>
            <a:ext cx="1944216" cy="471150"/>
          </a:xfrm>
          <a:prstGeom prst="rect">
            <a:avLst/>
          </a:prstGeom>
          <a:solidFill>
            <a:srgbClr val="E71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pic>
        <p:nvPicPr>
          <p:cNvPr id="11" name="图片 1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92982" y="1550542"/>
            <a:ext cx="2550826" cy="2781508"/>
          </a:xfrm>
          <a:custGeom>
            <a:avLst/>
            <a:gdLst>
              <a:gd name="connsiteX0" fmla="*/ 0 w 4025900"/>
              <a:gd name="connsiteY0" fmla="*/ 0 h 3048000"/>
              <a:gd name="connsiteX1" fmla="*/ 4025900 w 4025900"/>
              <a:gd name="connsiteY1" fmla="*/ 0 h 3048000"/>
              <a:gd name="connsiteX2" fmla="*/ 4025900 w 4025900"/>
              <a:gd name="connsiteY2" fmla="*/ 3048000 h 3048000"/>
              <a:gd name="connsiteX3" fmla="*/ 0 w 4025900"/>
              <a:gd name="connsiteY3" fmla="*/ 3048000 h 3048000"/>
            </a:gdLst>
            <a:ahLst/>
            <a:cxnLst>
              <a:cxn ang="0">
                <a:pos x="connsiteX0" y="connsiteY0"/>
              </a:cxn>
              <a:cxn ang="0">
                <a:pos x="connsiteX1" y="connsiteY1"/>
              </a:cxn>
              <a:cxn ang="0">
                <a:pos x="connsiteX2" y="connsiteY2"/>
              </a:cxn>
              <a:cxn ang="0">
                <a:pos x="connsiteX3" y="connsiteY3"/>
              </a:cxn>
            </a:cxnLst>
            <a:rect l="l" t="t" r="r" b="b"/>
            <a:pathLst>
              <a:path w="4025900" h="3048000">
                <a:moveTo>
                  <a:pt x="0" y="0"/>
                </a:moveTo>
                <a:lnTo>
                  <a:pt x="4025900" y="0"/>
                </a:lnTo>
                <a:lnTo>
                  <a:pt x="4025900" y="3048000"/>
                </a:lnTo>
                <a:lnTo>
                  <a:pt x="0" y="3048000"/>
                </a:lnTo>
                <a:close/>
              </a:path>
            </a:pathLst>
          </a:custGeom>
          <a:ln>
            <a:solidFill>
              <a:srgbClr val="FF0000">
                <a:alpha val="25000"/>
              </a:srgbClr>
            </a:solidFill>
          </a:ln>
          <a:effectLst>
            <a:outerShdw blurRad="50800" dist="38100" dir="2700000" algn="tl" rotWithShape="0">
              <a:prstClr val="black">
                <a:alpha val="40000"/>
              </a:prstClr>
            </a:outerShdw>
          </a:effectLst>
        </p:spPr>
      </p:pic>
      <p:sp>
        <p:nvSpPr>
          <p:cNvPr id="12" name="矩形 11"/>
          <p:cNvSpPr/>
          <p:nvPr/>
        </p:nvSpPr>
        <p:spPr>
          <a:xfrm>
            <a:off x="2967189" y="1858635"/>
            <a:ext cx="6062359" cy="3000821"/>
          </a:xfrm>
          <a:prstGeom prst="rect">
            <a:avLst/>
          </a:prstGeom>
          <a:noFill/>
        </p:spPr>
        <p:txBody>
          <a:bodyPr wrap="square" rtlCol="0">
            <a:spAutoFit/>
          </a:bodyPr>
          <a:lstStyle/>
          <a:p>
            <a:pPr>
              <a:lnSpc>
                <a:spcPct val="150000"/>
              </a:lnSpc>
            </a:pPr>
            <a:r>
              <a:rPr lang="zh-CN" altLang="en-US" dirty="0">
                <a:solidFill>
                  <a:schemeClr val="accent6">
                    <a:lumMod val="75000"/>
                  </a:schemeClr>
                </a:solidFill>
                <a:latin typeface="+mj-ea"/>
                <a:ea typeface="+mj-ea"/>
              </a:rPr>
              <a:t>      我们要有钉钉子的精神，钉钉子往往不是一锤子就能钉好的，而是要一锤一锤接着敲，直到把钉子钉实钉牢，钉牢一颗再钉下一颗，不断钉下去，必然大有成效。如果东一榔头西一棒子，结果很可能是一颗钉子都钉不上、钉不牢。</a:t>
            </a:r>
          </a:p>
          <a:p>
            <a:pPr>
              <a:lnSpc>
                <a:spcPct val="150000"/>
              </a:lnSpc>
            </a:pPr>
            <a:r>
              <a:rPr lang="en-US" altLang="zh-CN" dirty="0">
                <a:solidFill>
                  <a:srgbClr val="C00000"/>
                </a:solidFill>
                <a:latin typeface="+mj-ea"/>
                <a:ea typeface="+mj-ea"/>
              </a:rPr>
              <a:t>       — —2013</a:t>
            </a:r>
            <a:r>
              <a:rPr lang="zh-CN" altLang="en-US" dirty="0">
                <a:solidFill>
                  <a:srgbClr val="C00000"/>
                </a:solidFill>
                <a:latin typeface="+mj-ea"/>
                <a:ea typeface="+mj-ea"/>
              </a:rPr>
              <a:t>年</a:t>
            </a:r>
            <a:r>
              <a:rPr lang="en-US" altLang="zh-CN" dirty="0">
                <a:solidFill>
                  <a:srgbClr val="C00000"/>
                </a:solidFill>
                <a:latin typeface="+mj-ea"/>
                <a:ea typeface="+mj-ea"/>
              </a:rPr>
              <a:t>2</a:t>
            </a:r>
            <a:r>
              <a:rPr lang="zh-CN" altLang="en-US" dirty="0">
                <a:solidFill>
                  <a:srgbClr val="C00000"/>
                </a:solidFill>
                <a:latin typeface="+mj-ea"/>
                <a:ea typeface="+mj-ea"/>
              </a:rPr>
              <a:t>月</a:t>
            </a:r>
            <a:r>
              <a:rPr lang="en-US" altLang="zh-CN" dirty="0">
                <a:solidFill>
                  <a:srgbClr val="C00000"/>
                </a:solidFill>
                <a:latin typeface="+mj-ea"/>
                <a:ea typeface="+mj-ea"/>
              </a:rPr>
              <a:t>28</a:t>
            </a:r>
            <a:r>
              <a:rPr lang="zh-CN" altLang="en-US" dirty="0">
                <a:solidFill>
                  <a:srgbClr val="C00000"/>
                </a:solidFill>
                <a:latin typeface="+mj-ea"/>
                <a:ea typeface="+mj-ea"/>
              </a:rPr>
              <a:t>日，在党的十八届二中全会第二次全体会议上的讲话</a:t>
            </a:r>
          </a:p>
        </p:txBody>
      </p:sp>
      <p:sp>
        <p:nvSpPr>
          <p:cNvPr id="14" name="矩形 13"/>
          <p:cNvSpPr/>
          <p:nvPr/>
        </p:nvSpPr>
        <p:spPr>
          <a:xfrm>
            <a:off x="4812663" y="1184945"/>
            <a:ext cx="1723549" cy="400110"/>
          </a:xfrm>
          <a:prstGeom prst="rect">
            <a:avLst/>
          </a:prstGeom>
        </p:spPr>
        <p:txBody>
          <a:bodyPr wrap="none">
            <a:spAutoFit/>
          </a:bodyPr>
          <a:lstStyle/>
          <a:p>
            <a:pPr algn="ctr"/>
            <a:r>
              <a:rPr lang="zh-CN" altLang="en-US" sz="2000" b="1" dirty="0">
                <a:solidFill>
                  <a:srgbClr val="FFFF00"/>
                </a:solidFill>
                <a:latin typeface="+mj-ea"/>
                <a:ea typeface="+mj-ea"/>
              </a:rPr>
              <a:t>习近平总书记</a:t>
            </a:r>
          </a:p>
        </p:txBody>
      </p:sp>
      <p:sp>
        <p:nvSpPr>
          <p:cNvPr id="15" name="矩形 14"/>
          <p:cNvSpPr/>
          <p:nvPr/>
        </p:nvSpPr>
        <p:spPr>
          <a:xfrm>
            <a:off x="0" y="1550542"/>
            <a:ext cx="179512" cy="2781508"/>
          </a:xfrm>
          <a:prstGeom prst="rect">
            <a:avLst/>
          </a:prstGeom>
          <a:solidFill>
            <a:srgbClr val="E71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 presetClass="entr" presetSubtype="8" decel="4500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1000" fill="hold"/>
                                        <p:tgtEl>
                                          <p:spTgt spid="11"/>
                                        </p:tgtEl>
                                        <p:attrNameLst>
                                          <p:attrName>ppt_x</p:attrName>
                                        </p:attrNameLst>
                                      </p:cBhvr>
                                      <p:tavLst>
                                        <p:tav tm="0">
                                          <p:val>
                                            <p:strVal val="0-#ppt_w/2"/>
                                          </p:val>
                                        </p:tav>
                                        <p:tav tm="100000">
                                          <p:val>
                                            <p:strVal val="#ppt_x"/>
                                          </p:val>
                                        </p:tav>
                                      </p:tavLst>
                                    </p:anim>
                                    <p:anim calcmode="lin" valueType="num">
                                      <p:cBhvr additive="base">
                                        <p:cTn id="11" dur="1000" fill="hold"/>
                                        <p:tgtEl>
                                          <p:spTgt spid="11"/>
                                        </p:tgtEl>
                                        <p:attrNameLst>
                                          <p:attrName>ppt_y</p:attrName>
                                        </p:attrNameLst>
                                      </p:cBhvr>
                                      <p:tavLst>
                                        <p:tav tm="0">
                                          <p:val>
                                            <p:strVal val="#ppt_y"/>
                                          </p:val>
                                        </p:tav>
                                        <p:tav tm="100000">
                                          <p:val>
                                            <p:strVal val="#ppt_y"/>
                                          </p:val>
                                        </p:tav>
                                      </p:tavLst>
                                    </p:anim>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1000"/>
                                        <p:tgtEl>
                                          <p:spTgt spid="10"/>
                                        </p:tgtEl>
                                      </p:cBhvr>
                                    </p:animEffect>
                                  </p:childTnLst>
                                </p:cTn>
                              </p:par>
                              <p:par>
                                <p:cTn id="15" presetID="22" presetClass="entr" presetSubtype="8" fill="hold" grpId="0" nodeType="withEffect">
                                  <p:stCondLst>
                                    <p:cond delay="50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1000"/>
                                        <p:tgtEl>
                                          <p:spTgt spid="14"/>
                                        </p:tgtEl>
                                      </p:cBhvr>
                                    </p:animEffect>
                                  </p:childTnLst>
                                </p:cTn>
                              </p:par>
                              <p:par>
                                <p:cTn id="18" presetID="31" presetClass="entr" presetSubtype="0" fill="hold" grpId="0" nodeType="withEffect">
                                  <p:stCondLst>
                                    <p:cond delay="500"/>
                                  </p:stCondLst>
                                  <p:iterate type="lt">
                                    <p:tmPct val="1333"/>
                                  </p:iterate>
                                  <p:childTnLst>
                                    <p:set>
                                      <p:cBhvr>
                                        <p:cTn id="19" dur="1" fill="hold">
                                          <p:stCondLst>
                                            <p:cond delay="0"/>
                                          </p:stCondLst>
                                        </p:cTn>
                                        <p:tgtEl>
                                          <p:spTgt spid="12"/>
                                        </p:tgtEl>
                                        <p:attrNameLst>
                                          <p:attrName>style.visibility</p:attrName>
                                        </p:attrNameLst>
                                      </p:cBhvr>
                                      <p:to>
                                        <p:strVal val="visible"/>
                                      </p:to>
                                    </p:set>
                                    <p:anim calcmode="lin" valueType="num">
                                      <p:cBhvr>
                                        <p:cTn id="20" dur="750" fill="hold"/>
                                        <p:tgtEl>
                                          <p:spTgt spid="12"/>
                                        </p:tgtEl>
                                        <p:attrNameLst>
                                          <p:attrName>ppt_w</p:attrName>
                                        </p:attrNameLst>
                                      </p:cBhvr>
                                      <p:tavLst>
                                        <p:tav tm="0">
                                          <p:val>
                                            <p:fltVal val="0"/>
                                          </p:val>
                                        </p:tav>
                                        <p:tav tm="100000">
                                          <p:val>
                                            <p:strVal val="#ppt_w"/>
                                          </p:val>
                                        </p:tav>
                                      </p:tavLst>
                                    </p:anim>
                                    <p:anim calcmode="lin" valueType="num">
                                      <p:cBhvr>
                                        <p:cTn id="21" dur="750" fill="hold"/>
                                        <p:tgtEl>
                                          <p:spTgt spid="12"/>
                                        </p:tgtEl>
                                        <p:attrNameLst>
                                          <p:attrName>ppt_h</p:attrName>
                                        </p:attrNameLst>
                                      </p:cBhvr>
                                      <p:tavLst>
                                        <p:tav tm="0">
                                          <p:val>
                                            <p:fltVal val="0"/>
                                          </p:val>
                                        </p:tav>
                                        <p:tav tm="100000">
                                          <p:val>
                                            <p:strVal val="#ppt_h"/>
                                          </p:val>
                                        </p:tav>
                                      </p:tavLst>
                                    </p:anim>
                                    <p:anim calcmode="lin" valueType="num">
                                      <p:cBhvr>
                                        <p:cTn id="22" dur="750" fill="hold"/>
                                        <p:tgtEl>
                                          <p:spTgt spid="12"/>
                                        </p:tgtEl>
                                        <p:attrNameLst>
                                          <p:attrName>style.rotation</p:attrName>
                                        </p:attrNameLst>
                                      </p:cBhvr>
                                      <p:tavLst>
                                        <p:tav tm="0">
                                          <p:val>
                                            <p:fltVal val="90"/>
                                          </p:val>
                                        </p:tav>
                                        <p:tav tm="100000">
                                          <p:val>
                                            <p:fltVal val="0"/>
                                          </p:val>
                                        </p:tav>
                                      </p:tavLst>
                                    </p:anim>
                                    <p:animEffect transition="in" filter="fade">
                                      <p:cBhvr>
                                        <p:cTn id="23"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4" grpId="0"/>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687621" y="120806"/>
            <a:ext cx="6260644" cy="461665"/>
          </a:xfrm>
          <a:prstGeom prst="rect">
            <a:avLst/>
          </a:prstGeom>
          <a:effectLst/>
        </p:spPr>
        <p:txBody>
          <a:bodyPr vert="horz" wrap="square">
            <a:spAutoFit/>
          </a:bodyPr>
          <a:lstStyle/>
          <a:p>
            <a:pPr>
              <a:defRPr/>
            </a:pPr>
            <a:r>
              <a:rPr lang="zh-CN" altLang="en-US" sz="2400" b="1" dirty="0">
                <a:solidFill>
                  <a:srgbClr val="E71E17"/>
                </a:solidFill>
                <a:latin typeface="微软雅黑" panose="020B0503020204020204" pitchFamily="34" charset="-122"/>
                <a:ea typeface="微软雅黑" panose="020B0503020204020204" pitchFamily="34" charset="-122"/>
                <a:cs typeface="+mn-ea"/>
                <a:sym typeface="+mn-lt"/>
              </a:rPr>
              <a:t>抓落实，推崇“钉钉子”精神</a:t>
            </a:r>
          </a:p>
        </p:txBody>
      </p:sp>
      <p:sp>
        <p:nvSpPr>
          <p:cNvPr id="10" name="矩形 9"/>
          <p:cNvSpPr/>
          <p:nvPr/>
        </p:nvSpPr>
        <p:spPr>
          <a:xfrm>
            <a:off x="4707628" y="1184945"/>
            <a:ext cx="1944216" cy="471150"/>
          </a:xfrm>
          <a:prstGeom prst="rect">
            <a:avLst/>
          </a:prstGeom>
          <a:solidFill>
            <a:srgbClr val="E71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pic>
        <p:nvPicPr>
          <p:cNvPr id="11" name="图片 1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92982" y="1550542"/>
            <a:ext cx="2550826" cy="2781508"/>
          </a:xfrm>
          <a:custGeom>
            <a:avLst/>
            <a:gdLst>
              <a:gd name="connsiteX0" fmla="*/ 0 w 4025900"/>
              <a:gd name="connsiteY0" fmla="*/ 0 h 3048000"/>
              <a:gd name="connsiteX1" fmla="*/ 4025900 w 4025900"/>
              <a:gd name="connsiteY1" fmla="*/ 0 h 3048000"/>
              <a:gd name="connsiteX2" fmla="*/ 4025900 w 4025900"/>
              <a:gd name="connsiteY2" fmla="*/ 3048000 h 3048000"/>
              <a:gd name="connsiteX3" fmla="*/ 0 w 4025900"/>
              <a:gd name="connsiteY3" fmla="*/ 3048000 h 3048000"/>
            </a:gdLst>
            <a:ahLst/>
            <a:cxnLst>
              <a:cxn ang="0">
                <a:pos x="connsiteX0" y="connsiteY0"/>
              </a:cxn>
              <a:cxn ang="0">
                <a:pos x="connsiteX1" y="connsiteY1"/>
              </a:cxn>
              <a:cxn ang="0">
                <a:pos x="connsiteX2" y="connsiteY2"/>
              </a:cxn>
              <a:cxn ang="0">
                <a:pos x="connsiteX3" y="connsiteY3"/>
              </a:cxn>
            </a:cxnLst>
            <a:rect l="l" t="t" r="r" b="b"/>
            <a:pathLst>
              <a:path w="4025900" h="3048000">
                <a:moveTo>
                  <a:pt x="0" y="0"/>
                </a:moveTo>
                <a:lnTo>
                  <a:pt x="4025900" y="0"/>
                </a:lnTo>
                <a:lnTo>
                  <a:pt x="4025900" y="3048000"/>
                </a:lnTo>
                <a:lnTo>
                  <a:pt x="0" y="3048000"/>
                </a:lnTo>
                <a:close/>
              </a:path>
            </a:pathLst>
          </a:custGeom>
          <a:ln>
            <a:solidFill>
              <a:srgbClr val="FF0000">
                <a:alpha val="25000"/>
              </a:srgbClr>
            </a:solidFill>
          </a:ln>
          <a:effectLst>
            <a:outerShdw blurRad="50800" dist="38100" dir="2700000" algn="tl" rotWithShape="0">
              <a:prstClr val="black">
                <a:alpha val="40000"/>
              </a:prstClr>
            </a:outerShdw>
          </a:effectLst>
        </p:spPr>
      </p:pic>
      <p:sp>
        <p:nvSpPr>
          <p:cNvPr id="12" name="矩形 11"/>
          <p:cNvSpPr/>
          <p:nvPr/>
        </p:nvSpPr>
        <p:spPr>
          <a:xfrm>
            <a:off x="2967189" y="1858635"/>
            <a:ext cx="6062359" cy="2585323"/>
          </a:xfrm>
          <a:prstGeom prst="rect">
            <a:avLst/>
          </a:prstGeom>
          <a:noFill/>
        </p:spPr>
        <p:txBody>
          <a:bodyPr wrap="square" rtlCol="0">
            <a:spAutoFit/>
          </a:bodyPr>
          <a:lstStyle/>
          <a:p>
            <a:pPr>
              <a:lnSpc>
                <a:spcPct val="150000"/>
              </a:lnSpc>
            </a:pPr>
            <a:r>
              <a:rPr lang="zh-CN" altLang="en-US" dirty="0">
                <a:solidFill>
                  <a:schemeClr val="accent6">
                    <a:lumMod val="75000"/>
                  </a:schemeClr>
                </a:solidFill>
                <a:latin typeface="+mj-ea"/>
                <a:ea typeface="+mj-ea"/>
              </a:rPr>
              <a:t>      一个好的社会，既要充满活力，又要和谐有序。社会建设要以共建共享为基本原则，在体制机制、制度政策上系统谋划，从保障和改善民生做起，坚持群众想什么、我们就干什么，既尽力而为又量力而行，多一些雪中送炭，使各项工作都做到愿望和效果相统一。</a:t>
            </a:r>
          </a:p>
          <a:p>
            <a:pPr>
              <a:lnSpc>
                <a:spcPct val="150000"/>
              </a:lnSpc>
            </a:pPr>
            <a:r>
              <a:rPr lang="en-US" altLang="zh-CN" dirty="0">
                <a:solidFill>
                  <a:srgbClr val="C00000"/>
                </a:solidFill>
                <a:latin typeface="+mj-ea"/>
                <a:ea typeface="+mj-ea"/>
              </a:rPr>
              <a:t>       — —2015</a:t>
            </a:r>
            <a:r>
              <a:rPr lang="zh-CN" altLang="en-US" dirty="0">
                <a:solidFill>
                  <a:srgbClr val="C00000"/>
                </a:solidFill>
                <a:latin typeface="+mj-ea"/>
                <a:ea typeface="+mj-ea"/>
              </a:rPr>
              <a:t>年</a:t>
            </a:r>
            <a:r>
              <a:rPr lang="en-US" altLang="zh-CN" dirty="0">
                <a:solidFill>
                  <a:srgbClr val="C00000"/>
                </a:solidFill>
                <a:latin typeface="+mj-ea"/>
                <a:ea typeface="+mj-ea"/>
              </a:rPr>
              <a:t>5</a:t>
            </a:r>
            <a:r>
              <a:rPr lang="zh-CN" altLang="en-US" dirty="0">
                <a:solidFill>
                  <a:srgbClr val="C00000"/>
                </a:solidFill>
                <a:latin typeface="+mj-ea"/>
                <a:ea typeface="+mj-ea"/>
              </a:rPr>
              <a:t>月</a:t>
            </a:r>
            <a:r>
              <a:rPr lang="en-US" altLang="zh-CN" dirty="0">
                <a:solidFill>
                  <a:srgbClr val="C00000"/>
                </a:solidFill>
                <a:latin typeface="+mj-ea"/>
                <a:ea typeface="+mj-ea"/>
              </a:rPr>
              <a:t>25</a:t>
            </a:r>
            <a:r>
              <a:rPr lang="zh-CN" altLang="en-US" dirty="0">
                <a:solidFill>
                  <a:srgbClr val="C00000"/>
                </a:solidFill>
                <a:latin typeface="+mj-ea"/>
                <a:ea typeface="+mj-ea"/>
              </a:rPr>
              <a:t>日至</a:t>
            </a:r>
            <a:r>
              <a:rPr lang="en-US" altLang="zh-CN" dirty="0">
                <a:solidFill>
                  <a:srgbClr val="C00000"/>
                </a:solidFill>
                <a:latin typeface="+mj-ea"/>
                <a:ea typeface="+mj-ea"/>
              </a:rPr>
              <a:t>27</a:t>
            </a:r>
            <a:r>
              <a:rPr lang="zh-CN" altLang="en-US" dirty="0">
                <a:solidFill>
                  <a:srgbClr val="C00000"/>
                </a:solidFill>
                <a:latin typeface="+mj-ea"/>
                <a:ea typeface="+mj-ea"/>
              </a:rPr>
              <a:t>日，在浙江调研时的讲话</a:t>
            </a:r>
          </a:p>
        </p:txBody>
      </p:sp>
      <p:sp>
        <p:nvSpPr>
          <p:cNvPr id="14" name="矩形 13"/>
          <p:cNvSpPr/>
          <p:nvPr/>
        </p:nvSpPr>
        <p:spPr>
          <a:xfrm>
            <a:off x="4812663" y="1184945"/>
            <a:ext cx="1723549" cy="400110"/>
          </a:xfrm>
          <a:prstGeom prst="rect">
            <a:avLst/>
          </a:prstGeom>
        </p:spPr>
        <p:txBody>
          <a:bodyPr wrap="none">
            <a:spAutoFit/>
          </a:bodyPr>
          <a:lstStyle/>
          <a:p>
            <a:pPr algn="ctr"/>
            <a:r>
              <a:rPr lang="zh-CN" altLang="en-US" sz="2000" b="1" dirty="0">
                <a:solidFill>
                  <a:srgbClr val="FFFF00"/>
                </a:solidFill>
                <a:latin typeface="+mj-ea"/>
                <a:ea typeface="+mj-ea"/>
              </a:rPr>
              <a:t>习近平总书记</a:t>
            </a:r>
          </a:p>
        </p:txBody>
      </p:sp>
      <p:sp>
        <p:nvSpPr>
          <p:cNvPr id="15" name="矩形 14"/>
          <p:cNvSpPr/>
          <p:nvPr/>
        </p:nvSpPr>
        <p:spPr>
          <a:xfrm>
            <a:off x="0" y="1550542"/>
            <a:ext cx="179512" cy="2781508"/>
          </a:xfrm>
          <a:prstGeom prst="rect">
            <a:avLst/>
          </a:prstGeom>
          <a:solidFill>
            <a:srgbClr val="E71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 presetClass="entr" presetSubtype="8" decel="4500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1000" fill="hold"/>
                                        <p:tgtEl>
                                          <p:spTgt spid="11"/>
                                        </p:tgtEl>
                                        <p:attrNameLst>
                                          <p:attrName>ppt_x</p:attrName>
                                        </p:attrNameLst>
                                      </p:cBhvr>
                                      <p:tavLst>
                                        <p:tav tm="0">
                                          <p:val>
                                            <p:strVal val="0-#ppt_w/2"/>
                                          </p:val>
                                        </p:tav>
                                        <p:tav tm="100000">
                                          <p:val>
                                            <p:strVal val="#ppt_x"/>
                                          </p:val>
                                        </p:tav>
                                      </p:tavLst>
                                    </p:anim>
                                    <p:anim calcmode="lin" valueType="num">
                                      <p:cBhvr additive="base">
                                        <p:cTn id="11" dur="1000" fill="hold"/>
                                        <p:tgtEl>
                                          <p:spTgt spid="11"/>
                                        </p:tgtEl>
                                        <p:attrNameLst>
                                          <p:attrName>ppt_y</p:attrName>
                                        </p:attrNameLst>
                                      </p:cBhvr>
                                      <p:tavLst>
                                        <p:tav tm="0">
                                          <p:val>
                                            <p:strVal val="#ppt_y"/>
                                          </p:val>
                                        </p:tav>
                                        <p:tav tm="100000">
                                          <p:val>
                                            <p:strVal val="#ppt_y"/>
                                          </p:val>
                                        </p:tav>
                                      </p:tavLst>
                                    </p:anim>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1000"/>
                                        <p:tgtEl>
                                          <p:spTgt spid="10"/>
                                        </p:tgtEl>
                                      </p:cBhvr>
                                    </p:animEffect>
                                  </p:childTnLst>
                                </p:cTn>
                              </p:par>
                              <p:par>
                                <p:cTn id="15" presetID="22" presetClass="entr" presetSubtype="8" fill="hold" grpId="0" nodeType="withEffect">
                                  <p:stCondLst>
                                    <p:cond delay="50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1000"/>
                                        <p:tgtEl>
                                          <p:spTgt spid="14"/>
                                        </p:tgtEl>
                                      </p:cBhvr>
                                    </p:animEffect>
                                  </p:childTnLst>
                                </p:cTn>
                              </p:par>
                              <p:par>
                                <p:cTn id="18" presetID="31" presetClass="entr" presetSubtype="0" fill="hold" grpId="0" nodeType="withEffect">
                                  <p:stCondLst>
                                    <p:cond delay="500"/>
                                  </p:stCondLst>
                                  <p:iterate type="lt">
                                    <p:tmPct val="1333"/>
                                  </p:iterate>
                                  <p:childTnLst>
                                    <p:set>
                                      <p:cBhvr>
                                        <p:cTn id="19" dur="1" fill="hold">
                                          <p:stCondLst>
                                            <p:cond delay="0"/>
                                          </p:stCondLst>
                                        </p:cTn>
                                        <p:tgtEl>
                                          <p:spTgt spid="12"/>
                                        </p:tgtEl>
                                        <p:attrNameLst>
                                          <p:attrName>style.visibility</p:attrName>
                                        </p:attrNameLst>
                                      </p:cBhvr>
                                      <p:to>
                                        <p:strVal val="visible"/>
                                      </p:to>
                                    </p:set>
                                    <p:anim calcmode="lin" valueType="num">
                                      <p:cBhvr>
                                        <p:cTn id="20" dur="750" fill="hold"/>
                                        <p:tgtEl>
                                          <p:spTgt spid="12"/>
                                        </p:tgtEl>
                                        <p:attrNameLst>
                                          <p:attrName>ppt_w</p:attrName>
                                        </p:attrNameLst>
                                      </p:cBhvr>
                                      <p:tavLst>
                                        <p:tav tm="0">
                                          <p:val>
                                            <p:fltVal val="0"/>
                                          </p:val>
                                        </p:tav>
                                        <p:tav tm="100000">
                                          <p:val>
                                            <p:strVal val="#ppt_w"/>
                                          </p:val>
                                        </p:tav>
                                      </p:tavLst>
                                    </p:anim>
                                    <p:anim calcmode="lin" valueType="num">
                                      <p:cBhvr>
                                        <p:cTn id="21" dur="750" fill="hold"/>
                                        <p:tgtEl>
                                          <p:spTgt spid="12"/>
                                        </p:tgtEl>
                                        <p:attrNameLst>
                                          <p:attrName>ppt_h</p:attrName>
                                        </p:attrNameLst>
                                      </p:cBhvr>
                                      <p:tavLst>
                                        <p:tav tm="0">
                                          <p:val>
                                            <p:fltVal val="0"/>
                                          </p:val>
                                        </p:tav>
                                        <p:tav tm="100000">
                                          <p:val>
                                            <p:strVal val="#ppt_h"/>
                                          </p:val>
                                        </p:tav>
                                      </p:tavLst>
                                    </p:anim>
                                    <p:anim calcmode="lin" valueType="num">
                                      <p:cBhvr>
                                        <p:cTn id="22" dur="750" fill="hold"/>
                                        <p:tgtEl>
                                          <p:spTgt spid="12"/>
                                        </p:tgtEl>
                                        <p:attrNameLst>
                                          <p:attrName>style.rotation</p:attrName>
                                        </p:attrNameLst>
                                      </p:cBhvr>
                                      <p:tavLst>
                                        <p:tav tm="0">
                                          <p:val>
                                            <p:fltVal val="90"/>
                                          </p:val>
                                        </p:tav>
                                        <p:tav tm="100000">
                                          <p:val>
                                            <p:fltVal val="0"/>
                                          </p:val>
                                        </p:tav>
                                      </p:tavLst>
                                    </p:anim>
                                    <p:animEffect transition="in" filter="fade">
                                      <p:cBhvr>
                                        <p:cTn id="23"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4" grpId="0"/>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687621" y="120806"/>
            <a:ext cx="6260644" cy="461665"/>
          </a:xfrm>
          <a:prstGeom prst="rect">
            <a:avLst/>
          </a:prstGeom>
          <a:effectLst/>
        </p:spPr>
        <p:txBody>
          <a:bodyPr vert="horz" wrap="square">
            <a:spAutoFit/>
          </a:bodyPr>
          <a:lstStyle/>
          <a:p>
            <a:pPr>
              <a:defRPr/>
            </a:pPr>
            <a:r>
              <a:rPr lang="zh-CN" altLang="en-US" sz="2400" b="1" dirty="0">
                <a:solidFill>
                  <a:srgbClr val="E71E17"/>
                </a:solidFill>
                <a:latin typeface="微软雅黑" panose="020B0503020204020204" pitchFamily="34" charset="-122"/>
                <a:ea typeface="微软雅黑" panose="020B0503020204020204" pitchFamily="34" charset="-122"/>
                <a:cs typeface="+mn-ea"/>
                <a:sym typeface="+mn-lt"/>
              </a:rPr>
              <a:t>抓落实，推崇“钉钉子”精神</a:t>
            </a:r>
          </a:p>
        </p:txBody>
      </p:sp>
      <p:pic>
        <p:nvPicPr>
          <p:cNvPr id="11" name="图片 1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92982" y="1550542"/>
            <a:ext cx="2550826" cy="2781508"/>
          </a:xfrm>
          <a:custGeom>
            <a:avLst/>
            <a:gdLst>
              <a:gd name="connsiteX0" fmla="*/ 0 w 4025900"/>
              <a:gd name="connsiteY0" fmla="*/ 0 h 3048000"/>
              <a:gd name="connsiteX1" fmla="*/ 4025900 w 4025900"/>
              <a:gd name="connsiteY1" fmla="*/ 0 h 3048000"/>
              <a:gd name="connsiteX2" fmla="*/ 4025900 w 4025900"/>
              <a:gd name="connsiteY2" fmla="*/ 3048000 h 3048000"/>
              <a:gd name="connsiteX3" fmla="*/ 0 w 4025900"/>
              <a:gd name="connsiteY3" fmla="*/ 3048000 h 3048000"/>
            </a:gdLst>
            <a:ahLst/>
            <a:cxnLst>
              <a:cxn ang="0">
                <a:pos x="connsiteX0" y="connsiteY0"/>
              </a:cxn>
              <a:cxn ang="0">
                <a:pos x="connsiteX1" y="connsiteY1"/>
              </a:cxn>
              <a:cxn ang="0">
                <a:pos x="connsiteX2" y="connsiteY2"/>
              </a:cxn>
              <a:cxn ang="0">
                <a:pos x="connsiteX3" y="connsiteY3"/>
              </a:cxn>
            </a:cxnLst>
            <a:rect l="l" t="t" r="r" b="b"/>
            <a:pathLst>
              <a:path w="4025900" h="3048000">
                <a:moveTo>
                  <a:pt x="0" y="0"/>
                </a:moveTo>
                <a:lnTo>
                  <a:pt x="4025900" y="0"/>
                </a:lnTo>
                <a:lnTo>
                  <a:pt x="4025900" y="3048000"/>
                </a:lnTo>
                <a:lnTo>
                  <a:pt x="0" y="3048000"/>
                </a:lnTo>
                <a:close/>
              </a:path>
            </a:pathLst>
          </a:custGeom>
          <a:ln>
            <a:solidFill>
              <a:srgbClr val="FF0000">
                <a:alpha val="25000"/>
              </a:srgbClr>
            </a:solidFill>
          </a:ln>
          <a:effectLst>
            <a:outerShdw blurRad="50800" dist="38100" dir="2700000" algn="tl" rotWithShape="0">
              <a:prstClr val="black">
                <a:alpha val="40000"/>
              </a:prstClr>
            </a:outerShdw>
          </a:effectLst>
        </p:spPr>
      </p:pic>
      <p:sp>
        <p:nvSpPr>
          <p:cNvPr id="12" name="矩形 11"/>
          <p:cNvSpPr/>
          <p:nvPr/>
        </p:nvSpPr>
        <p:spPr>
          <a:xfrm>
            <a:off x="2967189" y="1858635"/>
            <a:ext cx="6062359" cy="1338828"/>
          </a:xfrm>
          <a:prstGeom prst="rect">
            <a:avLst/>
          </a:prstGeom>
          <a:noFill/>
        </p:spPr>
        <p:txBody>
          <a:bodyPr wrap="square" rtlCol="0">
            <a:spAutoFit/>
          </a:bodyPr>
          <a:lstStyle/>
          <a:p>
            <a:pPr>
              <a:lnSpc>
                <a:spcPct val="150000"/>
              </a:lnSpc>
            </a:pPr>
            <a:r>
              <a:rPr lang="zh-CN" altLang="en-US" dirty="0">
                <a:solidFill>
                  <a:schemeClr val="accent6">
                    <a:lumMod val="75000"/>
                  </a:schemeClr>
                </a:solidFill>
                <a:latin typeface="+mj-ea"/>
                <a:ea typeface="+mj-ea"/>
              </a:rPr>
              <a:t>       </a:t>
            </a:r>
            <a:r>
              <a:rPr lang="zh-CN" altLang="en-US" dirty="0" smtClean="0">
                <a:solidFill>
                  <a:schemeClr val="accent6">
                    <a:lumMod val="75000"/>
                  </a:schemeClr>
                </a:solidFill>
                <a:latin typeface="+mj-ea"/>
                <a:ea typeface="+mj-ea"/>
              </a:rPr>
              <a:t>结合自己分管工作</a:t>
            </a:r>
            <a:r>
              <a:rPr lang="zh-CN" altLang="en-US" dirty="0" smtClean="0">
                <a:solidFill>
                  <a:schemeClr val="accent6">
                    <a:lumMod val="75000"/>
                  </a:schemeClr>
                </a:solidFill>
                <a:latin typeface="+mj-ea"/>
                <a:ea typeface="+mj-ea"/>
              </a:rPr>
              <a:t>，不断提高自己能力水平，创新思维，深入调研分析医院总务后勤，生产安全，医院信息化等方面的难点、疑点问题，分步骤一个一个地解决。</a:t>
            </a:r>
            <a:endParaRPr lang="zh-CN" altLang="en-US" dirty="0">
              <a:solidFill>
                <a:srgbClr val="C00000"/>
              </a:solidFill>
              <a:latin typeface="+mj-ea"/>
              <a:ea typeface="+mj-ea"/>
            </a:endParaRPr>
          </a:p>
        </p:txBody>
      </p:sp>
      <p:sp>
        <p:nvSpPr>
          <p:cNvPr id="14" name="矩形 13"/>
          <p:cNvSpPr/>
          <p:nvPr/>
        </p:nvSpPr>
        <p:spPr>
          <a:xfrm>
            <a:off x="3995934" y="1203598"/>
            <a:ext cx="3168353" cy="400110"/>
          </a:xfrm>
          <a:prstGeom prst="rect">
            <a:avLst/>
          </a:prstGeom>
        </p:spPr>
        <p:txBody>
          <a:bodyPr wrap="square">
            <a:spAutoFit/>
          </a:bodyPr>
          <a:lstStyle/>
          <a:p>
            <a:pPr algn="ctr"/>
            <a:r>
              <a:rPr lang="zh-CN" altLang="en-US" sz="2000" dirty="0" smtClean="0">
                <a:latin typeface="+mj-ea"/>
                <a:ea typeface="+mj-ea"/>
              </a:rPr>
              <a:t>结合</a:t>
            </a:r>
            <a:r>
              <a:rPr lang="zh-CN" altLang="en-US" sz="2000" dirty="0" smtClean="0">
                <a:latin typeface="+mj-ea"/>
                <a:ea typeface="+mj-ea"/>
              </a:rPr>
              <a:t>本职工作、解难题</a:t>
            </a:r>
            <a:endParaRPr lang="zh-CN" altLang="en-US" sz="2000" dirty="0">
              <a:latin typeface="+mj-ea"/>
              <a:ea typeface="+mj-ea"/>
            </a:endParaRPr>
          </a:p>
        </p:txBody>
      </p:sp>
      <p:sp>
        <p:nvSpPr>
          <p:cNvPr id="15" name="矩形 14"/>
          <p:cNvSpPr/>
          <p:nvPr/>
        </p:nvSpPr>
        <p:spPr>
          <a:xfrm>
            <a:off x="0" y="1550542"/>
            <a:ext cx="179512" cy="2781508"/>
          </a:xfrm>
          <a:prstGeom prst="rect">
            <a:avLst/>
          </a:prstGeom>
          <a:solidFill>
            <a:srgbClr val="E71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 presetClass="entr" presetSubtype="8" decel="4500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1000" fill="hold"/>
                                        <p:tgtEl>
                                          <p:spTgt spid="11"/>
                                        </p:tgtEl>
                                        <p:attrNameLst>
                                          <p:attrName>ppt_x</p:attrName>
                                        </p:attrNameLst>
                                      </p:cBhvr>
                                      <p:tavLst>
                                        <p:tav tm="0">
                                          <p:val>
                                            <p:strVal val="0-#ppt_w/2"/>
                                          </p:val>
                                        </p:tav>
                                        <p:tav tm="100000">
                                          <p:val>
                                            <p:strVal val="#ppt_x"/>
                                          </p:val>
                                        </p:tav>
                                      </p:tavLst>
                                    </p:anim>
                                    <p:anim calcmode="lin" valueType="num">
                                      <p:cBhvr additive="base">
                                        <p:cTn id="11" dur="1000" fill="hold"/>
                                        <p:tgtEl>
                                          <p:spTgt spid="11"/>
                                        </p:tgtEl>
                                        <p:attrNameLst>
                                          <p:attrName>ppt_y</p:attrName>
                                        </p:attrNameLst>
                                      </p:cBhvr>
                                      <p:tavLst>
                                        <p:tav tm="0">
                                          <p:val>
                                            <p:strVal val="#ppt_y"/>
                                          </p:val>
                                        </p:tav>
                                        <p:tav tm="100000">
                                          <p:val>
                                            <p:strVal val="#ppt_y"/>
                                          </p:val>
                                        </p:tav>
                                      </p:tavLst>
                                    </p:anim>
                                  </p:childTnLst>
                                </p:cTn>
                              </p:par>
                              <p:par>
                                <p:cTn id="12" presetID="22" presetClass="entr" presetSubtype="8" fill="hold" grpId="0" nodeType="withEffect">
                                  <p:stCondLst>
                                    <p:cond delay="50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1000"/>
                                        <p:tgtEl>
                                          <p:spTgt spid="14"/>
                                        </p:tgtEl>
                                      </p:cBhvr>
                                    </p:animEffect>
                                  </p:childTnLst>
                                </p:cTn>
                              </p:par>
                              <p:par>
                                <p:cTn id="15" presetID="31" presetClass="entr" presetSubtype="0" fill="hold" grpId="0" nodeType="withEffect">
                                  <p:stCondLst>
                                    <p:cond delay="500"/>
                                  </p:stCondLst>
                                  <p:iterate type="lt">
                                    <p:tmPct val="1333"/>
                                  </p:iterate>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 calcmode="lin" valueType="num">
                                      <p:cBhvr>
                                        <p:cTn id="19" dur="750" fill="hold"/>
                                        <p:tgtEl>
                                          <p:spTgt spid="12"/>
                                        </p:tgtEl>
                                        <p:attrNameLst>
                                          <p:attrName>style.rotation</p:attrName>
                                        </p:attrNameLst>
                                      </p:cBhvr>
                                      <p:tavLst>
                                        <p:tav tm="0">
                                          <p:val>
                                            <p:fltVal val="90"/>
                                          </p:val>
                                        </p:tav>
                                        <p:tav tm="100000">
                                          <p:val>
                                            <p:fltVal val="0"/>
                                          </p:val>
                                        </p:tav>
                                      </p:tavLst>
                                    </p:anim>
                                    <p:animEffect transition="in" filter="fade">
                                      <p:cBhvr>
                                        <p:cTn id="20"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 descr="C:\Users\Administrator\Desktop\172c7d46c72a2fcb3c74161449b80818.png"/>
          <p:cNvPicPr>
            <a:picLocks noChangeAspect="1" noChangeArrowheads="1"/>
          </p:cNvPicPr>
          <p:nvPr/>
        </p:nvPicPr>
        <p:blipFill>
          <a:blip r:embed="rId3" cstate="print"/>
          <a:srcRect/>
          <a:stretch>
            <a:fillRect/>
          </a:stretch>
        </p:blipFill>
        <p:spPr bwMode="auto">
          <a:xfrm>
            <a:off x="0" y="646746"/>
            <a:ext cx="9144000" cy="4496754"/>
          </a:xfrm>
          <a:prstGeom prst="rect">
            <a:avLst/>
          </a:prstGeom>
          <a:noFill/>
        </p:spPr>
      </p:pic>
      <p:sp>
        <p:nvSpPr>
          <p:cNvPr id="39" name="矩形 38"/>
          <p:cNvSpPr/>
          <p:nvPr/>
        </p:nvSpPr>
        <p:spPr>
          <a:xfrm>
            <a:off x="1051702" y="2138353"/>
            <a:ext cx="7680395" cy="623248"/>
          </a:xfrm>
          <a:prstGeom prst="rect">
            <a:avLst/>
          </a:prstGeom>
        </p:spPr>
        <p:txBody>
          <a:bodyPr wrap="square" lIns="68580" tIns="34290" rIns="68580" bIns="34290">
            <a:spAutoFit/>
          </a:bodyPr>
          <a:lstStyle/>
          <a:p>
            <a:pPr algn="ctr">
              <a:defRPr/>
            </a:pPr>
            <a:r>
              <a:rPr lang="zh-CN" altLang="en-US" sz="3600" b="1" dirty="0">
                <a:solidFill>
                  <a:srgbClr val="E71E17"/>
                </a:solidFill>
                <a:latin typeface="微软雅黑" panose="020B0503020204020204" pitchFamily="34" charset="-122"/>
                <a:ea typeface="微软雅黑" panose="020B0503020204020204" pitchFamily="34" charset="-122"/>
                <a:cs typeface="+mn-ea"/>
                <a:sym typeface="+mn-lt"/>
              </a:rPr>
              <a:t>怎样才能做到不忘初心、牢记使命</a:t>
            </a:r>
          </a:p>
        </p:txBody>
      </p:sp>
      <p:sp>
        <p:nvSpPr>
          <p:cNvPr id="18" name="矩形: 圆角 1"/>
          <p:cNvSpPr/>
          <p:nvPr/>
        </p:nvSpPr>
        <p:spPr>
          <a:xfrm>
            <a:off x="3867438" y="940925"/>
            <a:ext cx="2000706" cy="480131"/>
          </a:xfrm>
          <a:prstGeom prst="roundRect">
            <a:avLst>
              <a:gd name="adj" fmla="val 50000"/>
            </a:avLst>
          </a:prstGeom>
          <a:solidFill>
            <a:srgbClr val="E71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4227742" y="919380"/>
            <a:ext cx="1280098" cy="523220"/>
          </a:xfrm>
          <a:prstGeom prst="rect">
            <a:avLst/>
          </a:prstGeom>
        </p:spPr>
        <p:txBody>
          <a:bodyPr wrap="square">
            <a:spAutoFit/>
          </a:bodyPr>
          <a:lstStyle/>
          <a:p>
            <a:r>
              <a:rPr lang="zh-CN" altLang="en-US" sz="2800" b="1" dirty="0">
                <a:solidFill>
                  <a:srgbClr val="FFFF00"/>
                </a:solidFill>
                <a:latin typeface="微软雅黑" panose="020B0503020204020204" pitchFamily="34" charset="-122"/>
                <a:ea typeface="微软雅黑" panose="020B0503020204020204" pitchFamily="34" charset="-122"/>
              </a:rPr>
              <a:t>第六章</a:t>
            </a:r>
          </a:p>
        </p:txBody>
      </p:sp>
      <p:grpSp>
        <p:nvGrpSpPr>
          <p:cNvPr id="20" name="组合 19"/>
          <p:cNvGrpSpPr/>
          <p:nvPr/>
        </p:nvGrpSpPr>
        <p:grpSpPr>
          <a:xfrm>
            <a:off x="1763688" y="1630974"/>
            <a:ext cx="6192688" cy="255096"/>
            <a:chOff x="1458067" y="1491630"/>
            <a:chExt cx="6192688" cy="255096"/>
          </a:xfrm>
        </p:grpSpPr>
        <p:grpSp>
          <p:nvGrpSpPr>
            <p:cNvPr id="21" name="组合 20"/>
            <p:cNvGrpSpPr/>
            <p:nvPr/>
          </p:nvGrpSpPr>
          <p:grpSpPr>
            <a:xfrm>
              <a:off x="4118171" y="1491630"/>
              <a:ext cx="887762" cy="255096"/>
              <a:chOff x="3965502" y="1879809"/>
              <a:chExt cx="1193100" cy="342834"/>
            </a:xfrm>
            <a:solidFill>
              <a:srgbClr val="E71E17"/>
            </a:solidFill>
          </p:grpSpPr>
          <p:sp>
            <p:nvSpPr>
              <p:cNvPr id="25" name="dark-star-shape_15445"/>
              <p:cNvSpPr>
                <a:spLocks noChangeAspect="1"/>
              </p:cNvSpPr>
              <p:nvPr/>
            </p:nvSpPr>
            <p:spPr bwMode="auto">
              <a:xfrm>
                <a:off x="4391609" y="1879809"/>
                <a:ext cx="360781" cy="342834"/>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26" name="dark-star-shape_15445"/>
              <p:cNvSpPr>
                <a:spLocks noChangeAspect="1"/>
              </p:cNvSpPr>
              <p:nvPr/>
            </p:nvSpPr>
            <p:spPr bwMode="auto">
              <a:xfrm>
                <a:off x="4771621"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27" name="dark-star-shape_15445"/>
              <p:cNvSpPr>
                <a:spLocks noChangeAspect="1"/>
              </p:cNvSpPr>
              <p:nvPr/>
            </p:nvSpPr>
            <p:spPr bwMode="auto">
              <a:xfrm>
                <a:off x="4161559"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28" name="dark-star-shape_15445"/>
              <p:cNvSpPr>
                <a:spLocks noChangeAspect="1"/>
              </p:cNvSpPr>
              <p:nvPr/>
            </p:nvSpPr>
            <p:spPr bwMode="auto">
              <a:xfrm>
                <a:off x="3965502"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29" name="dark-star-shape_15445"/>
              <p:cNvSpPr>
                <a:spLocks noChangeAspect="1"/>
              </p:cNvSpPr>
              <p:nvPr/>
            </p:nvSpPr>
            <p:spPr bwMode="auto">
              <a:xfrm>
                <a:off x="5037912"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grpSp>
        <p:grpSp>
          <p:nvGrpSpPr>
            <p:cNvPr id="22" name="组合 21"/>
            <p:cNvGrpSpPr/>
            <p:nvPr/>
          </p:nvGrpSpPr>
          <p:grpSpPr>
            <a:xfrm>
              <a:off x="1458067" y="1619178"/>
              <a:ext cx="6192688" cy="0"/>
              <a:chOff x="1458067" y="2082167"/>
              <a:chExt cx="6192688" cy="0"/>
            </a:xfrm>
          </p:grpSpPr>
          <p:cxnSp>
            <p:nvCxnSpPr>
              <p:cNvPr id="23" name="直接连接符 22"/>
              <p:cNvCxnSpPr/>
              <p:nvPr/>
            </p:nvCxnSpPr>
            <p:spPr>
              <a:xfrm>
                <a:off x="5148064" y="2082167"/>
                <a:ext cx="2502691" cy="0"/>
              </a:xfrm>
              <a:prstGeom prst="line">
                <a:avLst/>
              </a:prstGeom>
              <a:ln w="15875">
                <a:solidFill>
                  <a:srgbClr val="E71E17"/>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1458067" y="2082167"/>
                <a:ext cx="2537869" cy="0"/>
              </a:xfrm>
              <a:prstGeom prst="line">
                <a:avLst/>
              </a:prstGeom>
              <a:ln w="15875">
                <a:solidFill>
                  <a:srgbClr val="E71E17"/>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fltVal val="0"/>
                                          </p:val>
                                        </p:tav>
                                        <p:tav tm="100000">
                                          <p:val>
                                            <p:strVal val="#ppt_h"/>
                                          </p:val>
                                        </p:tav>
                                      </p:tavLst>
                                    </p:anim>
                                    <p:animEffect transition="in" filter="fade">
                                      <p:cBhvr>
                                        <p:cTn id="13" dur="500"/>
                                        <p:tgtEl>
                                          <p:spTgt spid="19"/>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outVertical)">
                                      <p:cBhvr>
                                        <p:cTn id="17" dur="1000"/>
                                        <p:tgtEl>
                                          <p:spTgt spid="20"/>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wipe(left)">
                                      <p:cBhvr>
                                        <p:cTn id="2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18" grpId="0" animBg="1"/>
      <p:bldP spid="1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687621" y="120806"/>
            <a:ext cx="6260644" cy="461665"/>
          </a:xfrm>
          <a:prstGeom prst="rect">
            <a:avLst/>
          </a:prstGeom>
          <a:effectLst/>
        </p:spPr>
        <p:txBody>
          <a:bodyPr vert="horz" wrap="square">
            <a:spAutoFit/>
          </a:bodyPr>
          <a:lstStyle/>
          <a:p>
            <a:pPr>
              <a:defRPr/>
            </a:pPr>
            <a:r>
              <a:rPr lang="zh-CN" altLang="en-US" sz="2400" b="1" dirty="0">
                <a:solidFill>
                  <a:srgbClr val="E71E17"/>
                </a:solidFill>
                <a:latin typeface="微软雅黑" panose="020B0503020204020204" pitchFamily="34" charset="-122"/>
                <a:ea typeface="微软雅黑" panose="020B0503020204020204" pitchFamily="34" charset="-122"/>
                <a:cs typeface="+mn-ea"/>
                <a:sym typeface="+mn-lt"/>
              </a:rPr>
              <a:t>怎样才能做到不忘初心、牢记使命</a:t>
            </a:r>
          </a:p>
        </p:txBody>
      </p:sp>
      <p:sp>
        <p:nvSpPr>
          <p:cNvPr id="9" name="TextBox 45"/>
          <p:cNvSpPr txBox="1"/>
          <p:nvPr/>
        </p:nvSpPr>
        <p:spPr>
          <a:xfrm>
            <a:off x="251520" y="2404489"/>
            <a:ext cx="2804668" cy="1757771"/>
          </a:xfrm>
          <a:prstGeom prst="roundRect">
            <a:avLst/>
          </a:prstGeom>
          <a:gradFill>
            <a:gsLst>
              <a:gs pos="0">
                <a:srgbClr val="FF0000"/>
              </a:gs>
              <a:gs pos="100000">
                <a:srgbClr val="C00000"/>
              </a:gs>
            </a:gsLst>
            <a:lin ang="5400000" scaled="0"/>
          </a:gradFill>
          <a:ln w="9525">
            <a:noFill/>
            <a:prstDash val="dash"/>
          </a:ln>
        </p:spPr>
        <p:txBody>
          <a:bodyPr tIns="144000" bIns="72000" anchor="b"/>
          <a:lstStyle/>
          <a:p>
            <a:pPr>
              <a:lnSpc>
                <a:spcPts val="3500"/>
              </a:lnSpc>
              <a:defRPr/>
            </a:pPr>
            <a:r>
              <a:rPr lang="zh-CN" altLang="en-US" sz="2400" b="1" kern="0" dirty="0">
                <a:solidFill>
                  <a:srgbClr val="FFFF00"/>
                </a:solidFill>
                <a:latin typeface="微软雅黑" panose="020B0503020204020204" pitchFamily="34" charset="-122"/>
                <a:ea typeface="微软雅黑" panose="020B0503020204020204" pitchFamily="34" charset="-122"/>
              </a:rPr>
              <a:t>只有坚定理想信念，才能不忘初心、牢记使命。</a:t>
            </a:r>
          </a:p>
        </p:txBody>
      </p:sp>
      <p:sp>
        <p:nvSpPr>
          <p:cNvPr id="10" name="椭圆​​ 24"/>
          <p:cNvSpPr/>
          <p:nvPr/>
        </p:nvSpPr>
        <p:spPr>
          <a:xfrm>
            <a:off x="1022044" y="2145390"/>
            <a:ext cx="486706" cy="488138"/>
          </a:xfrm>
          <a:prstGeom prst="ellipse">
            <a:avLst/>
          </a:prstGeom>
          <a:gradFill>
            <a:gsLst>
              <a:gs pos="0">
                <a:srgbClr val="FF0000"/>
              </a:gs>
              <a:gs pos="100000">
                <a:srgbClr val="C00000"/>
              </a:gs>
            </a:gsLst>
            <a:lin ang="5400000" scaled="0"/>
          </a:gradFill>
          <a:ln w="19050" cap="flat" cmpd="sng" algn="ctr">
            <a:noFill/>
            <a:prstDash val="solid"/>
          </a:ln>
          <a:effectLst/>
        </p:spPr>
        <p:txBody>
          <a:bodyPr anchor="ctr"/>
          <a:lstStyle/>
          <a:p>
            <a:pPr algn="ctr"/>
            <a:r>
              <a:rPr lang="en-US" altLang="zh-CN" sz="2400" kern="0" dirty="0">
                <a:solidFill>
                  <a:srgbClr val="FFC000"/>
                </a:solidFill>
                <a:latin typeface="微软雅黑" panose="020B0503020204020204" pitchFamily="34" charset="-122"/>
                <a:ea typeface="微软雅黑" panose="020B0503020204020204" pitchFamily="34" charset="-122"/>
              </a:rPr>
              <a:t>1</a:t>
            </a:r>
            <a:endParaRPr lang="zh-CN" altLang="en-US" sz="2400" kern="0" dirty="0">
              <a:solidFill>
                <a:srgbClr val="FFC000"/>
              </a:solidFill>
              <a:latin typeface="微软雅黑" panose="020B0503020204020204" pitchFamily="34" charset="-122"/>
              <a:ea typeface="微软雅黑" panose="020B0503020204020204" pitchFamily="34" charset="-122"/>
            </a:endParaRPr>
          </a:p>
        </p:txBody>
      </p:sp>
      <p:sp>
        <p:nvSpPr>
          <p:cNvPr id="11" name="TextBox 47"/>
          <p:cNvSpPr txBox="1"/>
          <p:nvPr/>
        </p:nvSpPr>
        <p:spPr>
          <a:xfrm>
            <a:off x="6266172" y="2404489"/>
            <a:ext cx="2554300" cy="2183485"/>
          </a:xfrm>
          <a:prstGeom prst="roundRect">
            <a:avLst/>
          </a:prstGeom>
          <a:gradFill>
            <a:gsLst>
              <a:gs pos="0">
                <a:srgbClr val="FF0000"/>
              </a:gs>
              <a:gs pos="100000">
                <a:srgbClr val="C00000"/>
              </a:gs>
            </a:gsLst>
            <a:lin ang="5400000" scaled="0"/>
          </a:gradFill>
          <a:ln w="9525">
            <a:noFill/>
            <a:prstDash val="dash"/>
          </a:ln>
        </p:spPr>
        <p:txBody>
          <a:bodyPr tIns="144000" bIns="72000" anchor="b"/>
          <a:lstStyle/>
          <a:p>
            <a:pPr>
              <a:defRPr/>
            </a:pPr>
            <a:r>
              <a:rPr lang="zh-CN" altLang="en-US" sz="2400" b="1" kern="0" dirty="0">
                <a:solidFill>
                  <a:srgbClr val="FFFF00"/>
                </a:solidFill>
                <a:latin typeface="微软雅黑" panose="020B0503020204020204" pitchFamily="34" charset="-122"/>
                <a:ea typeface="微软雅黑" panose="020B0503020204020204" pitchFamily="34" charset="-122"/>
              </a:rPr>
              <a:t>只有努力学习马克思主义，</a:t>
            </a:r>
            <a:endParaRPr lang="en-US" altLang="zh-CN" sz="2400" b="1" kern="0" dirty="0">
              <a:solidFill>
                <a:srgbClr val="FFFF00"/>
              </a:solidFill>
              <a:latin typeface="微软雅黑" panose="020B0503020204020204" pitchFamily="34" charset="-122"/>
              <a:ea typeface="微软雅黑" panose="020B0503020204020204" pitchFamily="34" charset="-122"/>
            </a:endParaRPr>
          </a:p>
          <a:p>
            <a:pPr>
              <a:defRPr/>
            </a:pPr>
            <a:r>
              <a:rPr lang="zh-CN" altLang="en-US" sz="2400" b="1" kern="0" dirty="0">
                <a:solidFill>
                  <a:srgbClr val="FFFF00"/>
                </a:solidFill>
                <a:latin typeface="微软雅黑" panose="020B0503020204020204" pitchFamily="34" charset="-122"/>
                <a:ea typeface="微软雅黑" panose="020B0503020204020204" pitchFamily="34" charset="-122"/>
              </a:rPr>
              <a:t>才能坚定理想信念，不忘初心、牢记使命。</a:t>
            </a:r>
          </a:p>
        </p:txBody>
      </p:sp>
      <p:sp>
        <p:nvSpPr>
          <p:cNvPr id="14" name="椭圆​​ 26"/>
          <p:cNvSpPr/>
          <p:nvPr/>
        </p:nvSpPr>
        <p:spPr>
          <a:xfrm>
            <a:off x="6460855" y="2145390"/>
            <a:ext cx="486706" cy="488138"/>
          </a:xfrm>
          <a:prstGeom prst="ellipse">
            <a:avLst/>
          </a:prstGeom>
          <a:gradFill>
            <a:gsLst>
              <a:gs pos="0">
                <a:srgbClr val="FF0000"/>
              </a:gs>
              <a:gs pos="100000">
                <a:srgbClr val="C00000"/>
              </a:gs>
            </a:gsLst>
            <a:lin ang="5400000" scaled="0"/>
          </a:gradFill>
          <a:ln w="19050" cap="flat" cmpd="sng" algn="ctr">
            <a:noFill/>
            <a:prstDash val="solid"/>
          </a:ln>
          <a:effectLst/>
        </p:spPr>
        <p:txBody>
          <a:bodyPr anchor="ctr"/>
          <a:lstStyle/>
          <a:p>
            <a:pPr algn="ctr"/>
            <a:r>
              <a:rPr lang="en-US" altLang="zh-CN" sz="2400" kern="0" dirty="0">
                <a:solidFill>
                  <a:schemeClr val="accent6"/>
                </a:solidFill>
                <a:latin typeface="微软雅黑" panose="020B0503020204020204" pitchFamily="34" charset="-122"/>
                <a:ea typeface="微软雅黑" panose="020B0503020204020204" pitchFamily="34" charset="-122"/>
              </a:rPr>
              <a:t>2</a:t>
            </a:r>
            <a:endParaRPr lang="zh-CN" altLang="en-US" sz="2400" kern="0" dirty="0">
              <a:solidFill>
                <a:schemeClr val="accent6"/>
              </a:solidFill>
              <a:latin typeface="微软雅黑" panose="020B0503020204020204" pitchFamily="34" charset="-122"/>
              <a:ea typeface="微软雅黑" panose="020B0503020204020204" pitchFamily="34" charset="-122"/>
            </a:endParaRPr>
          </a:p>
        </p:txBody>
      </p:sp>
      <p:sp>
        <p:nvSpPr>
          <p:cNvPr id="15" name="TextBox 28"/>
          <p:cNvSpPr txBox="1">
            <a:spLocks noChangeArrowheads="1"/>
          </p:cNvSpPr>
          <p:nvPr/>
        </p:nvSpPr>
        <p:spPr bwMode="auto">
          <a:xfrm>
            <a:off x="3562502" y="1922078"/>
            <a:ext cx="785793"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8000" dirty="0">
                <a:solidFill>
                  <a:srgbClr val="FFC000"/>
                </a:solidFill>
                <a:latin typeface="Arial Unicode MS" panose="020B0604020202020204" charset="-122"/>
                <a:ea typeface="Arial Unicode MS" panose="020B0604020202020204" charset="-122"/>
                <a:cs typeface="Arial Unicode MS" panose="020B0604020202020204" charset="-122"/>
              </a:rPr>
              <a:t>1</a:t>
            </a:r>
            <a:endParaRPr lang="zh-CN" altLang="en-US" sz="8000" dirty="0">
              <a:solidFill>
                <a:srgbClr val="FFC000"/>
              </a:solidFill>
              <a:latin typeface="Arial Unicode MS" panose="020B0604020202020204" charset="-122"/>
              <a:ea typeface="Arial Unicode MS" panose="020B0604020202020204" charset="-122"/>
              <a:cs typeface="Arial Unicode MS" panose="020B0604020202020204" charset="-122"/>
            </a:endParaRPr>
          </a:p>
        </p:txBody>
      </p:sp>
      <p:sp>
        <p:nvSpPr>
          <p:cNvPr id="16" name="TextBox 29"/>
          <p:cNvSpPr txBox="1">
            <a:spLocks noChangeArrowheads="1"/>
          </p:cNvSpPr>
          <p:nvPr/>
        </p:nvSpPr>
        <p:spPr bwMode="auto">
          <a:xfrm>
            <a:off x="4889492" y="2165431"/>
            <a:ext cx="785793"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8000" dirty="0">
                <a:solidFill>
                  <a:srgbClr val="C00000"/>
                </a:solidFill>
                <a:latin typeface="Arial Unicode MS" panose="020B0604020202020204" charset="-122"/>
                <a:ea typeface="Arial Unicode MS" panose="020B0604020202020204" charset="-122"/>
                <a:cs typeface="Arial Unicode MS" panose="020B0604020202020204" charset="-122"/>
              </a:rPr>
              <a:t>2</a:t>
            </a:r>
            <a:endParaRPr lang="zh-CN" altLang="en-US" sz="8000" dirty="0">
              <a:solidFill>
                <a:srgbClr val="C00000"/>
              </a:solidFill>
              <a:latin typeface="Arial Unicode MS" panose="020B0604020202020204" charset="-122"/>
              <a:ea typeface="Arial Unicode MS" panose="020B0604020202020204" charset="-122"/>
              <a:cs typeface="Arial Unicode MS" panose="020B0604020202020204" charset="-122"/>
            </a:endParaRPr>
          </a:p>
        </p:txBody>
      </p:sp>
      <p:grpSp>
        <p:nvGrpSpPr>
          <p:cNvPr id="17" name="组合 16"/>
          <p:cNvGrpSpPr/>
          <p:nvPr/>
        </p:nvGrpSpPr>
        <p:grpSpPr>
          <a:xfrm>
            <a:off x="3233260" y="1317990"/>
            <a:ext cx="1637622" cy="2874428"/>
            <a:chOff x="2786422" y="1322067"/>
            <a:chExt cx="1637622" cy="2874428"/>
          </a:xfrm>
        </p:grpSpPr>
        <p:sp>
          <p:nvSpPr>
            <p:cNvPr id="18" name="椭圆​​ 2"/>
            <p:cNvSpPr/>
            <p:nvPr/>
          </p:nvSpPr>
          <p:spPr>
            <a:xfrm rot="3835836">
              <a:off x="2168019" y="1940470"/>
              <a:ext cx="2874428" cy="1637622"/>
            </a:xfrm>
            <a:custGeom>
              <a:avLst/>
              <a:gdLst/>
              <a:ahLst/>
              <a:cxnLst/>
              <a:rect l="l" t="t" r="r" b="b"/>
              <a:pathLst>
                <a:path w="3744416" h="2134150">
                  <a:moveTo>
                    <a:pt x="84171" y="639414"/>
                  </a:moveTo>
                  <a:cubicBezTo>
                    <a:pt x="197779" y="414638"/>
                    <a:pt x="420227" y="219371"/>
                    <a:pt x="714046" y="77920"/>
                  </a:cubicBezTo>
                  <a:cubicBezTo>
                    <a:pt x="474787" y="243624"/>
                    <a:pt x="329830" y="463502"/>
                    <a:pt x="329830" y="704482"/>
                  </a:cubicBezTo>
                  <a:cubicBezTo>
                    <a:pt x="329830" y="1225515"/>
                    <a:pt x="1007482" y="1647896"/>
                    <a:pt x="1843407" y="1647896"/>
                  </a:cubicBezTo>
                  <a:cubicBezTo>
                    <a:pt x="2679332" y="1647897"/>
                    <a:pt x="3356984" y="1225515"/>
                    <a:pt x="3356984" y="704483"/>
                  </a:cubicBezTo>
                  <a:cubicBezTo>
                    <a:pt x="3356984" y="423811"/>
                    <a:pt x="3160343" y="171766"/>
                    <a:pt x="2847667" y="0"/>
                  </a:cubicBezTo>
                  <a:cubicBezTo>
                    <a:pt x="3385726" y="201094"/>
                    <a:pt x="3744416" y="565780"/>
                    <a:pt x="3744416" y="982022"/>
                  </a:cubicBezTo>
                  <a:cubicBezTo>
                    <a:pt x="3744416" y="1618325"/>
                    <a:pt x="2906200" y="2134150"/>
                    <a:pt x="1872208" y="2134150"/>
                  </a:cubicBezTo>
                  <a:cubicBezTo>
                    <a:pt x="838216" y="2134150"/>
                    <a:pt x="0" y="1618325"/>
                    <a:pt x="0" y="982022"/>
                  </a:cubicBezTo>
                  <a:cubicBezTo>
                    <a:pt x="0" y="862715"/>
                    <a:pt x="29468" y="747644"/>
                    <a:pt x="84171" y="639414"/>
                  </a:cubicBezTo>
                  <a:close/>
                </a:path>
              </a:pathLst>
            </a:custGeom>
            <a:gradFill>
              <a:gsLst>
                <a:gs pos="0">
                  <a:srgbClr val="FF0000"/>
                </a:gs>
                <a:gs pos="100000">
                  <a:srgbClr val="C00000"/>
                </a:gs>
              </a:gsLst>
              <a:lin ang="5400000" scaled="0"/>
            </a:gradFill>
            <a:ln w="19050" cap="flat" cmpd="sng" algn="ctr">
              <a:noFill/>
              <a:prstDash val="solid"/>
            </a:ln>
            <a:effectLst/>
          </p:spPr>
          <p:txBody>
            <a:bodyPr anchor="ctr"/>
            <a:lstStyle/>
            <a:p>
              <a:pPr algn="ctr">
                <a:defRPr/>
              </a:pPr>
              <a:endParaRPr lang="zh-CN" altLang="en-US" sz="1600" kern="0">
                <a:solidFill>
                  <a:srgbClr val="FFFFFF"/>
                </a:solidFill>
                <a:latin typeface="微软雅黑" panose="020B0503020204020204" pitchFamily="34" charset="-122"/>
                <a:ea typeface="微软雅黑" panose="020B0503020204020204" pitchFamily="34" charset="-122"/>
              </a:endParaRPr>
            </a:p>
          </p:txBody>
        </p:sp>
        <p:sp>
          <p:nvSpPr>
            <p:cNvPr id="19" name="流程图: 摘录 18"/>
            <p:cNvSpPr/>
            <p:nvPr/>
          </p:nvSpPr>
          <p:spPr>
            <a:xfrm rot="19330531" flipH="1" flipV="1">
              <a:off x="3648177" y="1516749"/>
              <a:ext cx="327811" cy="160327"/>
            </a:xfrm>
            <a:prstGeom prst="flowChartExtract">
              <a:avLst/>
            </a:prstGeom>
            <a:gradFill>
              <a:gsLst>
                <a:gs pos="0">
                  <a:srgbClr val="FF0000"/>
                </a:gs>
                <a:gs pos="100000">
                  <a:srgbClr val="C00000"/>
                </a:gs>
              </a:gsLst>
              <a:lin ang="5400000" scaled="0"/>
            </a:gradFill>
            <a:ln w="19050" cap="flat" cmpd="sng" algn="ctr">
              <a:noFill/>
              <a:prstDash val="solid"/>
            </a:ln>
            <a:effectLst/>
          </p:spPr>
          <p:txBody>
            <a:bodyPr anchor="ctr"/>
            <a:lstStyle/>
            <a:p>
              <a:pPr algn="ctr">
                <a:defRPr/>
              </a:pPr>
              <a:endParaRPr lang="zh-CN" altLang="en-US" sz="1600" kern="0">
                <a:solidFill>
                  <a:srgbClr val="FFFFFF"/>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4408513" y="1611445"/>
            <a:ext cx="1643348" cy="2296107"/>
            <a:chOff x="3961675" y="1615522"/>
            <a:chExt cx="1643348" cy="2296107"/>
          </a:xfrm>
        </p:grpSpPr>
        <p:sp>
          <p:nvSpPr>
            <p:cNvPr id="21" name="流程图: 摘录 20"/>
            <p:cNvSpPr/>
            <p:nvPr/>
          </p:nvSpPr>
          <p:spPr>
            <a:xfrm rot="8127063" flipH="1" flipV="1">
              <a:off x="4512796" y="3648235"/>
              <a:ext cx="327811" cy="160327"/>
            </a:xfrm>
            <a:prstGeom prst="flowChartExtract">
              <a:avLst/>
            </a:prstGeom>
            <a:gradFill flip="none" rotWithShape="1">
              <a:gsLst>
                <a:gs pos="0">
                  <a:srgbClr val="FFC000"/>
                </a:gs>
                <a:gs pos="16700">
                  <a:srgbClr val="EE9012"/>
                </a:gs>
                <a:gs pos="100000">
                  <a:srgbClr val="FFC000"/>
                </a:gs>
              </a:gsLst>
              <a:lin ang="16200000" scaled="0"/>
              <a:tileRect/>
            </a:gradFill>
            <a:ln w="25400" cap="flat" cmpd="sng" algn="ctr">
              <a:noFill/>
              <a:prstDash val="solid"/>
            </a:ln>
            <a:effectLst/>
          </p:spPr>
          <p:txBody>
            <a:bodyPr anchor="ctr"/>
            <a:lstStyle/>
            <a:p>
              <a:pPr algn="ctr">
                <a:defRPr/>
              </a:pPr>
              <a:endParaRPr lang="zh-CN" altLang="en-US" sz="1600" kern="0">
                <a:solidFill>
                  <a:srgbClr val="FFFFFF"/>
                </a:solidFill>
                <a:latin typeface="微软雅黑" panose="020B0503020204020204" pitchFamily="34" charset="-122"/>
                <a:ea typeface="微软雅黑" panose="020B0503020204020204" pitchFamily="34" charset="-122"/>
              </a:endParaRPr>
            </a:p>
          </p:txBody>
        </p:sp>
        <p:sp>
          <p:nvSpPr>
            <p:cNvPr id="22" name="椭圆​​ 4"/>
            <p:cNvSpPr/>
            <p:nvPr/>
          </p:nvSpPr>
          <p:spPr>
            <a:xfrm rot="14453685">
              <a:off x="3635295" y="1941902"/>
              <a:ext cx="2296107" cy="1643348"/>
            </a:xfrm>
            <a:custGeom>
              <a:avLst/>
              <a:gdLst/>
              <a:ahLst/>
              <a:cxnLst/>
              <a:rect l="l" t="t" r="r" b="b"/>
              <a:pathLst>
                <a:path w="3329483" h="2048912">
                  <a:moveTo>
                    <a:pt x="3254639" y="1329098"/>
                  </a:moveTo>
                  <a:cubicBezTo>
                    <a:pt x="3043864" y="1746122"/>
                    <a:pt x="2411763" y="2048912"/>
                    <a:pt x="1664742" y="2048912"/>
                  </a:cubicBezTo>
                  <a:cubicBezTo>
                    <a:pt x="745331" y="2048912"/>
                    <a:pt x="0" y="1590247"/>
                    <a:pt x="0" y="1024456"/>
                  </a:cubicBezTo>
                  <a:cubicBezTo>
                    <a:pt x="0" y="688506"/>
                    <a:pt x="262776" y="390325"/>
                    <a:pt x="669301" y="204720"/>
                  </a:cubicBezTo>
                  <a:cubicBezTo>
                    <a:pt x="380839" y="357953"/>
                    <a:pt x="198258" y="586400"/>
                    <a:pt x="198259" y="841427"/>
                  </a:cubicBezTo>
                  <a:cubicBezTo>
                    <a:pt x="198258" y="1304722"/>
                    <a:pt x="800816" y="1680297"/>
                    <a:pt x="1544110" y="1680297"/>
                  </a:cubicBezTo>
                  <a:cubicBezTo>
                    <a:pt x="2287403" y="1680297"/>
                    <a:pt x="2889961" y="1304722"/>
                    <a:pt x="2889961" y="841427"/>
                  </a:cubicBezTo>
                  <a:cubicBezTo>
                    <a:pt x="2889961" y="382098"/>
                    <a:pt x="2297677" y="8995"/>
                    <a:pt x="1563167" y="3156"/>
                  </a:cubicBezTo>
                  <a:cubicBezTo>
                    <a:pt x="1596734" y="632"/>
                    <a:pt x="1630618" y="0"/>
                    <a:pt x="1664742" y="0"/>
                  </a:cubicBezTo>
                  <a:cubicBezTo>
                    <a:pt x="2584153" y="0"/>
                    <a:pt x="3329483" y="458665"/>
                    <a:pt x="3329483" y="1024456"/>
                  </a:cubicBezTo>
                  <a:cubicBezTo>
                    <a:pt x="3329483" y="1130542"/>
                    <a:pt x="3303280" y="1232862"/>
                    <a:pt x="3254639" y="1329098"/>
                  </a:cubicBezTo>
                  <a:close/>
                </a:path>
              </a:pathLst>
            </a:custGeom>
            <a:gradFill flip="none" rotWithShape="1">
              <a:gsLst>
                <a:gs pos="0">
                  <a:srgbClr val="FF0000"/>
                </a:gs>
                <a:gs pos="16700">
                  <a:srgbClr val="C00000"/>
                </a:gs>
                <a:gs pos="100000">
                  <a:srgbClr val="FFC000"/>
                </a:gs>
              </a:gsLst>
              <a:lin ang="16200000" scaled="0"/>
              <a:tileRect/>
            </a:gradFill>
            <a:ln w="25400" cap="flat" cmpd="sng" algn="ctr">
              <a:noFill/>
              <a:prstDash val="solid"/>
            </a:ln>
            <a:effectLst/>
          </p:spPr>
          <p:txBody>
            <a:bodyPr anchor="ctr"/>
            <a:lstStyle/>
            <a:p>
              <a:pPr algn="ctr">
                <a:defRPr/>
              </a:pPr>
              <a:endParaRPr lang="zh-CN" altLang="en-US" sz="1600" kern="0">
                <a:solidFill>
                  <a:srgbClr val="FFFFFF"/>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anim calcmode="lin" valueType="num">
                                      <p:cBhvr>
                                        <p:cTn id="19" dur="500" fill="hold"/>
                                        <p:tgtEl>
                                          <p:spTgt spid="15"/>
                                        </p:tgtEl>
                                        <p:attrNameLst>
                                          <p:attrName>ppt_x</p:attrName>
                                        </p:attrNameLst>
                                      </p:cBhvr>
                                      <p:tavLst>
                                        <p:tav tm="0">
                                          <p:val>
                                            <p:strVal val="#ppt_x"/>
                                          </p:val>
                                        </p:tav>
                                        <p:tav tm="100000">
                                          <p:val>
                                            <p:strVal val="#ppt_x"/>
                                          </p:val>
                                        </p:tav>
                                      </p:tavLst>
                                    </p:anim>
                                    <p:anim calcmode="lin" valueType="num">
                                      <p:cBhvr>
                                        <p:cTn id="20" dur="500" fill="hold"/>
                                        <p:tgtEl>
                                          <p:spTgt spid="15"/>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anim calcmode="lin" valueType="num">
                                      <p:cBhvr>
                                        <p:cTn id="24" dur="500" fill="hold"/>
                                        <p:tgtEl>
                                          <p:spTgt spid="16"/>
                                        </p:tgtEl>
                                        <p:attrNameLst>
                                          <p:attrName>ppt_x</p:attrName>
                                        </p:attrNameLst>
                                      </p:cBhvr>
                                      <p:tavLst>
                                        <p:tav tm="0">
                                          <p:val>
                                            <p:strVal val="#ppt_x"/>
                                          </p:val>
                                        </p:tav>
                                        <p:tav tm="100000">
                                          <p:val>
                                            <p:strVal val="#ppt_x"/>
                                          </p:val>
                                        </p:tav>
                                      </p:tavLst>
                                    </p:anim>
                                    <p:anim calcmode="lin" valueType="num">
                                      <p:cBhvr>
                                        <p:cTn id="25" dur="500" fill="hold"/>
                                        <p:tgtEl>
                                          <p:spTgt spid="16"/>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par>
                          <p:cTn id="30" fill="hold">
                            <p:stCondLst>
                              <p:cond delay="2000"/>
                            </p:stCondLst>
                            <p:childTnLst>
                              <p:par>
                                <p:cTn id="31" presetID="26" presetClass="emph" presetSubtype="0" repeatCount="2000" fill="hold" grpId="1" nodeType="afterEffect">
                                  <p:stCondLst>
                                    <p:cond delay="0"/>
                                  </p:stCondLst>
                                  <p:childTnLst>
                                    <p:animEffect transition="out" filter="fade">
                                      <p:cBhvr>
                                        <p:cTn id="32" dur="250" tmFilter="0, 0; .2, .5; .8, .5; 1, 0"/>
                                        <p:tgtEl>
                                          <p:spTgt spid="10"/>
                                        </p:tgtEl>
                                      </p:cBhvr>
                                    </p:animEffect>
                                    <p:animScale>
                                      <p:cBhvr>
                                        <p:cTn id="33" dur="125" autoRev="1" fill="hold"/>
                                        <p:tgtEl>
                                          <p:spTgt spid="10"/>
                                        </p:tgtEl>
                                      </p:cBhvr>
                                      <p:by x="105000" y="105000"/>
                                    </p:animScale>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randombar(horizontal)">
                                      <p:cBhvr>
                                        <p:cTn id="37" dur="500"/>
                                        <p:tgtEl>
                                          <p:spTgt spid="9"/>
                                        </p:tgtEl>
                                      </p:cBhvr>
                                    </p:animEffect>
                                  </p:childTnLst>
                                </p:cTn>
                              </p:par>
                            </p:childTnLst>
                          </p:cTn>
                        </p:par>
                        <p:par>
                          <p:cTn id="38" fill="hold">
                            <p:stCondLst>
                              <p:cond delay="3000"/>
                            </p:stCondLst>
                            <p:childTnLst>
                              <p:par>
                                <p:cTn id="39" presetID="10" presetClass="entr" presetSubtype="0"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childTnLst>
                          </p:cTn>
                        </p:par>
                        <p:par>
                          <p:cTn id="42" fill="hold">
                            <p:stCondLst>
                              <p:cond delay="3500"/>
                            </p:stCondLst>
                            <p:childTnLst>
                              <p:par>
                                <p:cTn id="43" presetID="26" presetClass="emph" presetSubtype="0" repeatCount="2000" fill="hold" grpId="1" nodeType="afterEffect">
                                  <p:stCondLst>
                                    <p:cond delay="0"/>
                                  </p:stCondLst>
                                  <p:childTnLst>
                                    <p:animEffect transition="out" filter="fade">
                                      <p:cBhvr>
                                        <p:cTn id="44" dur="250" tmFilter="0, 0; .2, .5; .8, .5; 1, 0"/>
                                        <p:tgtEl>
                                          <p:spTgt spid="14"/>
                                        </p:tgtEl>
                                      </p:cBhvr>
                                    </p:animEffect>
                                    <p:animScale>
                                      <p:cBhvr>
                                        <p:cTn id="45" dur="125" autoRev="1" fill="hold"/>
                                        <p:tgtEl>
                                          <p:spTgt spid="14"/>
                                        </p:tgtEl>
                                      </p:cBhvr>
                                      <p:by x="105000" y="105000"/>
                                    </p:animScale>
                                  </p:childTnLst>
                                </p:cTn>
                              </p:par>
                            </p:childTnLst>
                          </p:cTn>
                        </p:par>
                        <p:par>
                          <p:cTn id="46" fill="hold">
                            <p:stCondLst>
                              <p:cond delay="4000"/>
                            </p:stCondLst>
                            <p:childTnLst>
                              <p:par>
                                <p:cTn id="47" presetID="14" presetClass="entr" presetSubtype="1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randombar(horizontal)">
                                      <p:cBhvr>
                                        <p:cTn id="4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0" grpId="1" animBg="1"/>
      <p:bldP spid="11" grpId="0" animBg="1"/>
      <p:bldP spid="14" grpId="0" animBg="1"/>
      <p:bldP spid="14" grpId="1" animBg="1"/>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C:\Users\Administrator\Desktop\172c7d46c72a2fcb3c74161449b80818.png"/>
          <p:cNvPicPr>
            <a:picLocks noChangeAspect="1" noChangeArrowheads="1"/>
          </p:cNvPicPr>
          <p:nvPr/>
        </p:nvPicPr>
        <p:blipFill>
          <a:blip r:embed="rId3" cstate="print"/>
          <a:srcRect/>
          <a:stretch>
            <a:fillRect/>
          </a:stretch>
        </p:blipFill>
        <p:spPr bwMode="auto">
          <a:xfrm>
            <a:off x="0" y="646746"/>
            <a:ext cx="9144000" cy="4496754"/>
          </a:xfrm>
          <a:prstGeom prst="rect">
            <a:avLst/>
          </a:prstGeom>
          <a:noFill/>
        </p:spPr>
      </p:pic>
      <p:grpSp>
        <p:nvGrpSpPr>
          <p:cNvPr id="49" name="Group 5"/>
          <p:cNvGrpSpPr/>
          <p:nvPr/>
        </p:nvGrpSpPr>
        <p:grpSpPr bwMode="auto">
          <a:xfrm>
            <a:off x="1239307" y="1571046"/>
            <a:ext cx="1137603" cy="763127"/>
            <a:chOff x="1001850" y="1771739"/>
            <a:chExt cx="3883976" cy="2604399"/>
          </a:xfrm>
        </p:grpSpPr>
        <p:sp>
          <p:nvSpPr>
            <p:cNvPr id="53" name="Rectangle 3"/>
            <p:cNvSpPr/>
            <p:nvPr/>
          </p:nvSpPr>
          <p:spPr>
            <a:xfrm>
              <a:off x="1001850" y="1926477"/>
              <a:ext cx="3579086" cy="2449661"/>
            </a:xfrm>
            <a:prstGeom prst="rect">
              <a:avLst/>
            </a:prstGeom>
          </p:spPr>
          <p:txBody>
            <a:bodyPr anchor="ctr"/>
            <a:lstStyle/>
            <a:p>
              <a:pPr algn="ctr" eaLnBrk="1" hangingPunct="1">
                <a:buFont typeface="Arial" panose="020B0604020202020204" pitchFamily="34" charset="0"/>
                <a:buNone/>
                <a:defRPr/>
              </a:pPr>
              <a:r>
                <a:rPr lang="zh-CN" altLang="en-US" sz="4000" b="1" dirty="0">
                  <a:solidFill>
                    <a:srgbClr val="E71E17"/>
                  </a:solidFill>
                  <a:latin typeface="微软雅黑" panose="020B0503020204020204" pitchFamily="34" charset="-122"/>
                  <a:ea typeface="微软雅黑" panose="020B0503020204020204" pitchFamily="34" charset="-122"/>
                  <a:cs typeface="+mn-ea"/>
                  <a:sym typeface="+mn-lt"/>
                </a:rPr>
                <a:t>目录</a:t>
              </a:r>
            </a:p>
          </p:txBody>
        </p:sp>
        <p:sp>
          <p:nvSpPr>
            <p:cNvPr id="54" name="Rectangle 4"/>
            <p:cNvSpPr/>
            <p:nvPr/>
          </p:nvSpPr>
          <p:spPr>
            <a:xfrm rot="5400000">
              <a:off x="2372294" y="1654332"/>
              <a:ext cx="2396126" cy="2630939"/>
            </a:xfrm>
            <a:prstGeom prst="rect">
              <a:avLst/>
            </a:prstGeom>
          </p:spPr>
          <p:txBody>
            <a:bodyPr vert="horz" wrap="none">
              <a:normAutofit/>
            </a:bodyPr>
            <a:lstStyle/>
            <a:p>
              <a:pPr eaLnBrk="1" hangingPunct="1">
                <a:buFont typeface="Arial" panose="020B0604020202020204" pitchFamily="34" charset="0"/>
                <a:buNone/>
                <a:defRPr/>
              </a:pPr>
              <a:r>
                <a:rPr lang="en-US" altLang="zh-CN" sz="1600" b="1" dirty="0">
                  <a:solidFill>
                    <a:srgbClr val="E71E17"/>
                  </a:solidFill>
                  <a:cs typeface="+mn-ea"/>
                  <a:sym typeface="+mn-lt"/>
                </a:rPr>
                <a:t>CONTENTS</a:t>
              </a:r>
            </a:p>
          </p:txBody>
        </p:sp>
      </p:grpSp>
      <p:sp>
        <p:nvSpPr>
          <p:cNvPr id="55" name="圆角矩形 12"/>
          <p:cNvSpPr/>
          <p:nvPr/>
        </p:nvSpPr>
        <p:spPr bwMode="auto">
          <a:xfrm>
            <a:off x="2466805" y="411510"/>
            <a:ext cx="492496" cy="414276"/>
          </a:xfrm>
          <a:prstGeom prst="roundRect">
            <a:avLst>
              <a:gd name="adj" fmla="val 0"/>
            </a:avLst>
          </a:prstGeom>
          <a:solidFill>
            <a:srgbClr val="E71E17"/>
          </a:solidFill>
          <a:ln w="12700">
            <a:solidFill>
              <a:srgbClr val="E71E17"/>
            </a:solidFill>
          </a:ln>
          <a:effectLst/>
        </p:spPr>
        <p:style>
          <a:lnRef idx="2">
            <a:schemeClr val="accent1">
              <a:shade val="50000"/>
            </a:schemeClr>
          </a:lnRef>
          <a:fillRef idx="1">
            <a:schemeClr val="accent1"/>
          </a:fillRef>
          <a:effectRef idx="0">
            <a:schemeClr val="accent1"/>
          </a:effectRef>
          <a:fontRef idx="minor">
            <a:schemeClr val="lt1"/>
          </a:fontRef>
        </p:style>
        <p:txBody>
          <a:bodyPr lIns="68585" tIns="34293" rIns="68585" bIns="34293" anchor="ctr"/>
          <a:lstStyle/>
          <a:p>
            <a:pPr algn="ctr">
              <a:defRPr/>
            </a:pPr>
            <a:r>
              <a:rPr lang="zh-CN" altLang="en-US" sz="2000" dirty="0">
                <a:solidFill>
                  <a:srgbClr val="FFFF00"/>
                </a:solidFill>
                <a:latin typeface="Impact" panose="020B0806030902050204" pitchFamily="34" charset="0"/>
                <a:ea typeface="微软雅黑" panose="020B0503020204020204" pitchFamily="34" charset="-122"/>
                <a:cs typeface="+mn-ea"/>
                <a:sym typeface="+mn-lt"/>
              </a:rPr>
              <a:t> </a:t>
            </a:r>
            <a:r>
              <a:rPr lang="en-US" altLang="zh-CN" sz="2000" dirty="0">
                <a:solidFill>
                  <a:srgbClr val="FFFF00"/>
                </a:solidFill>
                <a:latin typeface="Impact" panose="020B0806030902050204" pitchFamily="34" charset="0"/>
                <a:ea typeface="微软雅黑" panose="020B0503020204020204" pitchFamily="34" charset="-122"/>
                <a:cs typeface="+mn-ea"/>
                <a:sym typeface="+mn-lt"/>
              </a:rPr>
              <a:t>01</a:t>
            </a:r>
            <a:endParaRPr lang="zh-CN" altLang="en-US" sz="2000" dirty="0">
              <a:solidFill>
                <a:srgbClr val="FFFF00"/>
              </a:solidFill>
              <a:latin typeface="Impact" panose="020B0806030902050204" pitchFamily="34" charset="0"/>
              <a:ea typeface="微软雅黑" panose="020B0503020204020204" pitchFamily="34" charset="-122"/>
              <a:cs typeface="+mn-ea"/>
              <a:sym typeface="+mn-lt"/>
            </a:endParaRPr>
          </a:p>
        </p:txBody>
      </p:sp>
      <p:sp>
        <p:nvSpPr>
          <p:cNvPr id="56" name="圆角矩形 12"/>
          <p:cNvSpPr/>
          <p:nvPr/>
        </p:nvSpPr>
        <p:spPr bwMode="auto">
          <a:xfrm>
            <a:off x="3042869" y="411510"/>
            <a:ext cx="5129531" cy="414276"/>
          </a:xfrm>
          <a:prstGeom prst="roundRect">
            <a:avLst>
              <a:gd name="adj" fmla="val 0"/>
            </a:avLst>
          </a:prstGeom>
          <a:noFill/>
          <a:ln w="12700">
            <a:solidFill>
              <a:srgbClr val="E71E17"/>
            </a:solidFill>
          </a:ln>
          <a:effectLst/>
        </p:spPr>
        <p:style>
          <a:lnRef idx="2">
            <a:schemeClr val="accent1">
              <a:shade val="50000"/>
            </a:schemeClr>
          </a:lnRef>
          <a:fillRef idx="1">
            <a:schemeClr val="accent1"/>
          </a:fillRef>
          <a:effectRef idx="0">
            <a:schemeClr val="accent1"/>
          </a:effectRef>
          <a:fontRef idx="minor">
            <a:schemeClr val="lt1"/>
          </a:fontRef>
        </p:style>
        <p:txBody>
          <a:bodyPr lIns="68585" tIns="34293" rIns="68585" bIns="34293" anchor="ctr"/>
          <a:lstStyle/>
          <a:p>
            <a:pPr>
              <a:defRPr/>
            </a:pPr>
            <a:r>
              <a:rPr lang="zh-CN" altLang="en-US" sz="2000" b="1" dirty="0">
                <a:solidFill>
                  <a:srgbClr val="E71E17"/>
                </a:solidFill>
                <a:latin typeface="微软雅黑" panose="020B0503020204020204" pitchFamily="34" charset="-122"/>
                <a:ea typeface="微软雅黑" panose="020B0503020204020204" pitchFamily="34" charset="-122"/>
                <a:cs typeface="+mn-ea"/>
                <a:sym typeface="+mn-lt"/>
              </a:rPr>
              <a:t>不忘初心 牢记使命</a:t>
            </a:r>
          </a:p>
        </p:txBody>
      </p:sp>
      <p:sp>
        <p:nvSpPr>
          <p:cNvPr id="59" name="圆角矩形 12"/>
          <p:cNvSpPr/>
          <p:nvPr/>
        </p:nvSpPr>
        <p:spPr bwMode="auto">
          <a:xfrm>
            <a:off x="2466805" y="924489"/>
            <a:ext cx="492496" cy="414276"/>
          </a:xfrm>
          <a:prstGeom prst="roundRect">
            <a:avLst>
              <a:gd name="adj" fmla="val 0"/>
            </a:avLst>
          </a:prstGeom>
          <a:solidFill>
            <a:srgbClr val="E71E17"/>
          </a:solidFill>
          <a:ln w="12700">
            <a:solidFill>
              <a:srgbClr val="E71E17"/>
            </a:solidFill>
          </a:ln>
          <a:effectLst/>
        </p:spPr>
        <p:style>
          <a:lnRef idx="2">
            <a:schemeClr val="accent1">
              <a:shade val="50000"/>
            </a:schemeClr>
          </a:lnRef>
          <a:fillRef idx="1">
            <a:schemeClr val="accent1"/>
          </a:fillRef>
          <a:effectRef idx="0">
            <a:schemeClr val="accent1"/>
          </a:effectRef>
          <a:fontRef idx="minor">
            <a:schemeClr val="lt1"/>
          </a:fontRef>
        </p:style>
        <p:txBody>
          <a:bodyPr lIns="68585" tIns="34293" rIns="68585" bIns="34293" anchor="ctr"/>
          <a:lstStyle/>
          <a:p>
            <a:pPr algn="ctr">
              <a:defRPr/>
            </a:pPr>
            <a:r>
              <a:rPr lang="zh-CN" altLang="en-US" sz="2000" dirty="0">
                <a:solidFill>
                  <a:srgbClr val="FFFF00"/>
                </a:solidFill>
                <a:latin typeface="Impact" panose="020B0806030902050204" pitchFamily="34" charset="0"/>
                <a:ea typeface="微软雅黑" panose="020B0503020204020204" pitchFamily="34" charset="-122"/>
                <a:cs typeface="+mn-ea"/>
                <a:sym typeface="+mn-lt"/>
              </a:rPr>
              <a:t> </a:t>
            </a:r>
            <a:r>
              <a:rPr lang="en-US" altLang="zh-CN" sz="2000" dirty="0">
                <a:solidFill>
                  <a:srgbClr val="FFFF00"/>
                </a:solidFill>
                <a:latin typeface="Impact" panose="020B0806030902050204" pitchFamily="34" charset="0"/>
                <a:ea typeface="微软雅黑" panose="020B0503020204020204" pitchFamily="34" charset="-122"/>
                <a:cs typeface="+mn-ea"/>
                <a:sym typeface="+mn-lt"/>
              </a:rPr>
              <a:t>02</a:t>
            </a:r>
            <a:endParaRPr lang="zh-CN" altLang="en-US" sz="2000" dirty="0">
              <a:solidFill>
                <a:srgbClr val="FFFF00"/>
              </a:solidFill>
              <a:latin typeface="Impact" panose="020B0806030902050204" pitchFamily="34" charset="0"/>
              <a:ea typeface="微软雅黑" panose="020B0503020204020204" pitchFamily="34" charset="-122"/>
              <a:cs typeface="+mn-ea"/>
              <a:sym typeface="+mn-lt"/>
            </a:endParaRPr>
          </a:p>
        </p:txBody>
      </p:sp>
      <p:sp>
        <p:nvSpPr>
          <p:cNvPr id="60" name="圆角矩形 12"/>
          <p:cNvSpPr/>
          <p:nvPr/>
        </p:nvSpPr>
        <p:spPr bwMode="auto">
          <a:xfrm>
            <a:off x="3042869" y="924489"/>
            <a:ext cx="5129531" cy="414276"/>
          </a:xfrm>
          <a:prstGeom prst="roundRect">
            <a:avLst>
              <a:gd name="adj" fmla="val 0"/>
            </a:avLst>
          </a:prstGeom>
          <a:noFill/>
          <a:ln w="12700">
            <a:solidFill>
              <a:srgbClr val="E71E17"/>
            </a:solidFill>
          </a:ln>
          <a:effectLst/>
        </p:spPr>
        <p:style>
          <a:lnRef idx="2">
            <a:schemeClr val="accent1">
              <a:shade val="50000"/>
            </a:schemeClr>
          </a:lnRef>
          <a:fillRef idx="1">
            <a:schemeClr val="accent1"/>
          </a:fillRef>
          <a:effectRef idx="0">
            <a:schemeClr val="accent1"/>
          </a:effectRef>
          <a:fontRef idx="minor">
            <a:schemeClr val="lt1"/>
          </a:fontRef>
        </p:style>
        <p:txBody>
          <a:bodyPr lIns="68585" tIns="34293" rIns="68585" bIns="34293" anchor="ctr"/>
          <a:lstStyle/>
          <a:p>
            <a:pPr>
              <a:defRPr/>
            </a:pPr>
            <a:r>
              <a:rPr lang="zh-CN" altLang="en-US" sz="2000" b="1" dirty="0">
                <a:solidFill>
                  <a:srgbClr val="E71E17"/>
                </a:solidFill>
                <a:latin typeface="微软雅黑" panose="020B0503020204020204" pitchFamily="34" charset="-122"/>
                <a:ea typeface="微软雅黑" panose="020B0503020204020204" pitchFamily="34" charset="-122"/>
                <a:cs typeface="+mn-ea"/>
                <a:sym typeface="+mn-lt"/>
              </a:rPr>
              <a:t>守初心，坚定路线旗帜</a:t>
            </a:r>
          </a:p>
        </p:txBody>
      </p:sp>
      <p:sp>
        <p:nvSpPr>
          <p:cNvPr id="61" name="圆角矩形 12"/>
          <p:cNvSpPr/>
          <p:nvPr/>
        </p:nvSpPr>
        <p:spPr bwMode="auto">
          <a:xfrm>
            <a:off x="2466805" y="1455597"/>
            <a:ext cx="492496" cy="414276"/>
          </a:xfrm>
          <a:prstGeom prst="roundRect">
            <a:avLst>
              <a:gd name="adj" fmla="val 0"/>
            </a:avLst>
          </a:prstGeom>
          <a:solidFill>
            <a:srgbClr val="E71E17"/>
          </a:solidFill>
          <a:ln w="12700">
            <a:solidFill>
              <a:srgbClr val="E71E17"/>
            </a:solidFill>
          </a:ln>
          <a:effectLst/>
        </p:spPr>
        <p:style>
          <a:lnRef idx="2">
            <a:schemeClr val="accent1">
              <a:shade val="50000"/>
            </a:schemeClr>
          </a:lnRef>
          <a:fillRef idx="1">
            <a:schemeClr val="accent1"/>
          </a:fillRef>
          <a:effectRef idx="0">
            <a:schemeClr val="accent1"/>
          </a:effectRef>
          <a:fontRef idx="minor">
            <a:schemeClr val="lt1"/>
          </a:fontRef>
        </p:style>
        <p:txBody>
          <a:bodyPr lIns="68585" tIns="34293" rIns="68585" bIns="34293" anchor="ctr"/>
          <a:lstStyle/>
          <a:p>
            <a:pPr algn="ctr">
              <a:defRPr/>
            </a:pPr>
            <a:r>
              <a:rPr lang="zh-CN" altLang="en-US" sz="2000" dirty="0">
                <a:solidFill>
                  <a:srgbClr val="FFFF00"/>
                </a:solidFill>
                <a:latin typeface="Impact" panose="020B0806030902050204" pitchFamily="34" charset="0"/>
                <a:ea typeface="微软雅黑" panose="020B0503020204020204" pitchFamily="34" charset="-122"/>
                <a:cs typeface="+mn-ea"/>
                <a:sym typeface="+mn-lt"/>
              </a:rPr>
              <a:t> </a:t>
            </a:r>
            <a:r>
              <a:rPr lang="en-US" altLang="zh-CN" sz="2000" dirty="0">
                <a:solidFill>
                  <a:srgbClr val="FFFF00"/>
                </a:solidFill>
                <a:latin typeface="Impact" panose="020B0806030902050204" pitchFamily="34" charset="0"/>
                <a:ea typeface="微软雅黑" panose="020B0503020204020204" pitchFamily="34" charset="-122"/>
                <a:cs typeface="+mn-ea"/>
                <a:sym typeface="+mn-lt"/>
              </a:rPr>
              <a:t>03</a:t>
            </a:r>
            <a:endParaRPr lang="zh-CN" altLang="en-US" sz="2000" dirty="0">
              <a:solidFill>
                <a:srgbClr val="FFFF00"/>
              </a:solidFill>
              <a:latin typeface="Impact" panose="020B0806030902050204" pitchFamily="34" charset="0"/>
              <a:ea typeface="微软雅黑" panose="020B0503020204020204" pitchFamily="34" charset="-122"/>
              <a:cs typeface="+mn-ea"/>
              <a:sym typeface="+mn-lt"/>
            </a:endParaRPr>
          </a:p>
        </p:txBody>
      </p:sp>
      <p:sp>
        <p:nvSpPr>
          <p:cNvPr id="62" name="圆角矩形 12"/>
          <p:cNvSpPr/>
          <p:nvPr/>
        </p:nvSpPr>
        <p:spPr bwMode="auto">
          <a:xfrm>
            <a:off x="3042869" y="1455597"/>
            <a:ext cx="5129531" cy="414276"/>
          </a:xfrm>
          <a:prstGeom prst="roundRect">
            <a:avLst>
              <a:gd name="adj" fmla="val 0"/>
            </a:avLst>
          </a:prstGeom>
          <a:noFill/>
          <a:ln w="12700">
            <a:solidFill>
              <a:srgbClr val="E71E17"/>
            </a:solidFill>
          </a:ln>
          <a:effectLst/>
        </p:spPr>
        <p:style>
          <a:lnRef idx="2">
            <a:schemeClr val="accent1">
              <a:shade val="50000"/>
            </a:schemeClr>
          </a:lnRef>
          <a:fillRef idx="1">
            <a:schemeClr val="accent1"/>
          </a:fillRef>
          <a:effectRef idx="0">
            <a:schemeClr val="accent1"/>
          </a:effectRef>
          <a:fontRef idx="minor">
            <a:schemeClr val="lt1"/>
          </a:fontRef>
        </p:style>
        <p:txBody>
          <a:bodyPr lIns="68585" tIns="34293" rIns="68585" bIns="34293" anchor="ctr"/>
          <a:lstStyle/>
          <a:p>
            <a:pPr>
              <a:defRPr/>
            </a:pPr>
            <a:r>
              <a:rPr lang="zh-CN" altLang="en-US" sz="2000" b="1" dirty="0">
                <a:solidFill>
                  <a:srgbClr val="E71E17"/>
                </a:solidFill>
                <a:latin typeface="微软雅黑" panose="020B0503020204020204" pitchFamily="34" charset="-122"/>
                <a:ea typeface="微软雅黑" panose="020B0503020204020204" pitchFamily="34" charset="-122"/>
                <a:cs typeface="+mn-ea"/>
                <a:sym typeface="+mn-lt"/>
              </a:rPr>
              <a:t>担使命，树立正确政绩观</a:t>
            </a:r>
          </a:p>
        </p:txBody>
      </p:sp>
      <p:sp>
        <p:nvSpPr>
          <p:cNvPr id="63" name="圆角矩形 12"/>
          <p:cNvSpPr/>
          <p:nvPr/>
        </p:nvSpPr>
        <p:spPr bwMode="auto">
          <a:xfrm>
            <a:off x="2466805" y="2002940"/>
            <a:ext cx="492496" cy="414276"/>
          </a:xfrm>
          <a:prstGeom prst="roundRect">
            <a:avLst>
              <a:gd name="adj" fmla="val 0"/>
            </a:avLst>
          </a:prstGeom>
          <a:solidFill>
            <a:srgbClr val="E71E17"/>
          </a:solidFill>
          <a:ln w="12700">
            <a:solidFill>
              <a:srgbClr val="E71E17"/>
            </a:solidFill>
          </a:ln>
          <a:effectLst/>
        </p:spPr>
        <p:style>
          <a:lnRef idx="2">
            <a:schemeClr val="accent1">
              <a:shade val="50000"/>
            </a:schemeClr>
          </a:lnRef>
          <a:fillRef idx="1">
            <a:schemeClr val="accent1"/>
          </a:fillRef>
          <a:effectRef idx="0">
            <a:schemeClr val="accent1"/>
          </a:effectRef>
          <a:fontRef idx="minor">
            <a:schemeClr val="lt1"/>
          </a:fontRef>
        </p:style>
        <p:txBody>
          <a:bodyPr lIns="68585" tIns="34293" rIns="68585" bIns="34293" anchor="ctr"/>
          <a:lstStyle/>
          <a:p>
            <a:pPr algn="ctr">
              <a:defRPr/>
            </a:pPr>
            <a:r>
              <a:rPr lang="zh-CN" altLang="en-US" sz="2000" dirty="0">
                <a:solidFill>
                  <a:srgbClr val="FFFF00"/>
                </a:solidFill>
                <a:latin typeface="Impact" panose="020B0806030902050204" pitchFamily="34" charset="0"/>
                <a:ea typeface="微软雅黑" panose="020B0503020204020204" pitchFamily="34" charset="-122"/>
                <a:cs typeface="+mn-ea"/>
                <a:sym typeface="+mn-lt"/>
              </a:rPr>
              <a:t> </a:t>
            </a:r>
            <a:r>
              <a:rPr lang="en-US" altLang="zh-CN" sz="2000" dirty="0">
                <a:solidFill>
                  <a:srgbClr val="FFFF00"/>
                </a:solidFill>
                <a:latin typeface="Impact" panose="020B0806030902050204" pitchFamily="34" charset="0"/>
                <a:ea typeface="微软雅黑" panose="020B0503020204020204" pitchFamily="34" charset="-122"/>
                <a:cs typeface="+mn-ea"/>
                <a:sym typeface="+mn-lt"/>
              </a:rPr>
              <a:t>04</a:t>
            </a:r>
            <a:endParaRPr lang="zh-CN" altLang="en-US" sz="2000" dirty="0">
              <a:solidFill>
                <a:srgbClr val="FFFF00"/>
              </a:solidFill>
              <a:latin typeface="Impact" panose="020B0806030902050204" pitchFamily="34" charset="0"/>
              <a:ea typeface="微软雅黑" panose="020B0503020204020204" pitchFamily="34" charset="-122"/>
              <a:cs typeface="+mn-ea"/>
              <a:sym typeface="+mn-lt"/>
            </a:endParaRPr>
          </a:p>
        </p:txBody>
      </p:sp>
      <p:sp>
        <p:nvSpPr>
          <p:cNvPr id="64" name="圆角矩形 12"/>
          <p:cNvSpPr/>
          <p:nvPr/>
        </p:nvSpPr>
        <p:spPr bwMode="auto">
          <a:xfrm>
            <a:off x="3042870" y="2002940"/>
            <a:ext cx="5126869" cy="414276"/>
          </a:xfrm>
          <a:prstGeom prst="roundRect">
            <a:avLst>
              <a:gd name="adj" fmla="val 0"/>
            </a:avLst>
          </a:prstGeom>
          <a:noFill/>
          <a:ln w="12700">
            <a:solidFill>
              <a:srgbClr val="E71E17"/>
            </a:solidFill>
          </a:ln>
          <a:effectLst/>
        </p:spPr>
        <p:style>
          <a:lnRef idx="2">
            <a:schemeClr val="accent1">
              <a:shade val="50000"/>
            </a:schemeClr>
          </a:lnRef>
          <a:fillRef idx="1">
            <a:schemeClr val="accent1"/>
          </a:fillRef>
          <a:effectRef idx="0">
            <a:schemeClr val="accent1"/>
          </a:effectRef>
          <a:fontRef idx="minor">
            <a:schemeClr val="lt1"/>
          </a:fontRef>
        </p:style>
        <p:txBody>
          <a:bodyPr lIns="68585" tIns="34293" rIns="68585" bIns="34293" anchor="ctr"/>
          <a:lstStyle/>
          <a:p>
            <a:pPr>
              <a:defRPr/>
            </a:pPr>
            <a:r>
              <a:rPr lang="zh-CN" altLang="en-US" sz="2000" b="1" dirty="0">
                <a:solidFill>
                  <a:srgbClr val="E71E17"/>
                </a:solidFill>
                <a:latin typeface="微软雅黑" panose="020B0503020204020204" pitchFamily="34" charset="-122"/>
                <a:ea typeface="微软雅黑" panose="020B0503020204020204" pitchFamily="34" charset="-122"/>
                <a:cs typeface="+mn-ea"/>
                <a:sym typeface="+mn-lt"/>
              </a:rPr>
              <a:t>找差距，强调问题导向</a:t>
            </a:r>
          </a:p>
        </p:txBody>
      </p:sp>
      <p:sp>
        <p:nvSpPr>
          <p:cNvPr id="19" name="圆角矩形 12"/>
          <p:cNvSpPr/>
          <p:nvPr/>
        </p:nvSpPr>
        <p:spPr bwMode="auto">
          <a:xfrm>
            <a:off x="2466805" y="2541290"/>
            <a:ext cx="492496" cy="414276"/>
          </a:xfrm>
          <a:prstGeom prst="roundRect">
            <a:avLst>
              <a:gd name="adj" fmla="val 0"/>
            </a:avLst>
          </a:prstGeom>
          <a:solidFill>
            <a:srgbClr val="E71E17"/>
          </a:solidFill>
          <a:ln w="12700">
            <a:solidFill>
              <a:srgbClr val="E71E17"/>
            </a:solidFill>
          </a:ln>
          <a:effectLst/>
        </p:spPr>
        <p:style>
          <a:lnRef idx="2">
            <a:schemeClr val="accent1">
              <a:shade val="50000"/>
            </a:schemeClr>
          </a:lnRef>
          <a:fillRef idx="1">
            <a:schemeClr val="accent1"/>
          </a:fillRef>
          <a:effectRef idx="0">
            <a:schemeClr val="accent1"/>
          </a:effectRef>
          <a:fontRef idx="minor">
            <a:schemeClr val="lt1"/>
          </a:fontRef>
        </p:style>
        <p:txBody>
          <a:bodyPr lIns="68585" tIns="34293" rIns="68585" bIns="34293" anchor="ctr"/>
          <a:lstStyle/>
          <a:p>
            <a:pPr algn="ctr">
              <a:defRPr/>
            </a:pPr>
            <a:r>
              <a:rPr lang="zh-CN" altLang="en-US" sz="2000" dirty="0">
                <a:solidFill>
                  <a:srgbClr val="FFFF00"/>
                </a:solidFill>
                <a:latin typeface="Impact" panose="020B0806030902050204" pitchFamily="34" charset="0"/>
                <a:ea typeface="微软雅黑" panose="020B0503020204020204" pitchFamily="34" charset="-122"/>
                <a:cs typeface="+mn-ea"/>
                <a:sym typeface="+mn-lt"/>
              </a:rPr>
              <a:t> </a:t>
            </a:r>
            <a:r>
              <a:rPr lang="en-US" altLang="zh-CN" sz="2000" dirty="0">
                <a:solidFill>
                  <a:srgbClr val="FFFF00"/>
                </a:solidFill>
                <a:latin typeface="Impact" panose="020B0806030902050204" pitchFamily="34" charset="0"/>
                <a:ea typeface="微软雅黑" panose="020B0503020204020204" pitchFamily="34" charset="-122"/>
                <a:cs typeface="+mn-ea"/>
                <a:sym typeface="+mn-lt"/>
              </a:rPr>
              <a:t>05</a:t>
            </a:r>
            <a:endParaRPr lang="zh-CN" altLang="en-US" sz="2000" dirty="0">
              <a:solidFill>
                <a:srgbClr val="FFFF00"/>
              </a:solidFill>
              <a:latin typeface="Impact" panose="020B0806030902050204" pitchFamily="34" charset="0"/>
              <a:ea typeface="微软雅黑" panose="020B0503020204020204" pitchFamily="34" charset="-122"/>
              <a:cs typeface="+mn-ea"/>
              <a:sym typeface="+mn-lt"/>
            </a:endParaRPr>
          </a:p>
        </p:txBody>
      </p:sp>
      <p:sp>
        <p:nvSpPr>
          <p:cNvPr id="20" name="圆角矩形 12"/>
          <p:cNvSpPr/>
          <p:nvPr/>
        </p:nvSpPr>
        <p:spPr bwMode="auto">
          <a:xfrm>
            <a:off x="3042869" y="2541290"/>
            <a:ext cx="5129531" cy="414276"/>
          </a:xfrm>
          <a:prstGeom prst="roundRect">
            <a:avLst>
              <a:gd name="adj" fmla="val 0"/>
            </a:avLst>
          </a:prstGeom>
          <a:noFill/>
          <a:ln w="12700">
            <a:solidFill>
              <a:srgbClr val="E71E17"/>
            </a:solidFill>
          </a:ln>
          <a:effectLst/>
        </p:spPr>
        <p:style>
          <a:lnRef idx="2">
            <a:schemeClr val="accent1">
              <a:shade val="50000"/>
            </a:schemeClr>
          </a:lnRef>
          <a:fillRef idx="1">
            <a:schemeClr val="accent1"/>
          </a:fillRef>
          <a:effectRef idx="0">
            <a:schemeClr val="accent1"/>
          </a:effectRef>
          <a:fontRef idx="minor">
            <a:schemeClr val="lt1"/>
          </a:fontRef>
        </p:style>
        <p:txBody>
          <a:bodyPr lIns="68585" tIns="34293" rIns="68585" bIns="34293" anchor="ctr"/>
          <a:lstStyle/>
          <a:p>
            <a:pPr>
              <a:defRPr/>
            </a:pPr>
            <a:r>
              <a:rPr lang="zh-CN" altLang="en-US" sz="2000" b="1" dirty="0">
                <a:solidFill>
                  <a:srgbClr val="E71E17"/>
                </a:solidFill>
                <a:latin typeface="微软雅黑" panose="020B0503020204020204" pitchFamily="34" charset="-122"/>
                <a:ea typeface="微软雅黑" panose="020B0503020204020204" pitchFamily="34" charset="-122"/>
                <a:cs typeface="+mn-ea"/>
                <a:sym typeface="+mn-lt"/>
              </a:rPr>
              <a:t>抓落实，推崇“钉钉子”精神</a:t>
            </a:r>
          </a:p>
        </p:txBody>
      </p:sp>
      <p:sp>
        <p:nvSpPr>
          <p:cNvPr id="18" name="圆角矩形 12"/>
          <p:cNvSpPr/>
          <p:nvPr/>
        </p:nvSpPr>
        <p:spPr bwMode="auto">
          <a:xfrm>
            <a:off x="2466805" y="3075806"/>
            <a:ext cx="492496" cy="414276"/>
          </a:xfrm>
          <a:prstGeom prst="roundRect">
            <a:avLst>
              <a:gd name="adj" fmla="val 0"/>
            </a:avLst>
          </a:prstGeom>
          <a:solidFill>
            <a:srgbClr val="E71E17"/>
          </a:solidFill>
          <a:ln w="12700">
            <a:solidFill>
              <a:srgbClr val="E71E17"/>
            </a:solidFill>
          </a:ln>
          <a:effectLst/>
        </p:spPr>
        <p:style>
          <a:lnRef idx="2">
            <a:schemeClr val="accent1">
              <a:shade val="50000"/>
            </a:schemeClr>
          </a:lnRef>
          <a:fillRef idx="1">
            <a:schemeClr val="accent1"/>
          </a:fillRef>
          <a:effectRef idx="0">
            <a:schemeClr val="accent1"/>
          </a:effectRef>
          <a:fontRef idx="minor">
            <a:schemeClr val="lt1"/>
          </a:fontRef>
        </p:style>
        <p:txBody>
          <a:bodyPr lIns="68585" tIns="34293" rIns="68585" bIns="34293" anchor="ctr"/>
          <a:lstStyle/>
          <a:p>
            <a:pPr algn="ctr">
              <a:defRPr/>
            </a:pPr>
            <a:r>
              <a:rPr lang="zh-CN" altLang="en-US" sz="2000" dirty="0">
                <a:solidFill>
                  <a:srgbClr val="FFFF00"/>
                </a:solidFill>
                <a:latin typeface="Impact" panose="020B0806030902050204" pitchFamily="34" charset="0"/>
                <a:ea typeface="微软雅黑" panose="020B0503020204020204" pitchFamily="34" charset="-122"/>
                <a:cs typeface="+mn-ea"/>
                <a:sym typeface="+mn-lt"/>
              </a:rPr>
              <a:t> </a:t>
            </a:r>
            <a:r>
              <a:rPr lang="en-US" altLang="zh-CN" sz="2000" dirty="0">
                <a:solidFill>
                  <a:srgbClr val="FFFF00"/>
                </a:solidFill>
                <a:latin typeface="Impact" panose="020B0806030902050204" pitchFamily="34" charset="0"/>
                <a:ea typeface="微软雅黑" panose="020B0503020204020204" pitchFamily="34" charset="-122"/>
                <a:cs typeface="+mn-ea"/>
                <a:sym typeface="+mn-lt"/>
              </a:rPr>
              <a:t>06</a:t>
            </a:r>
            <a:endParaRPr lang="zh-CN" altLang="en-US" sz="2000" dirty="0">
              <a:solidFill>
                <a:srgbClr val="FFFF00"/>
              </a:solidFill>
              <a:latin typeface="Impact" panose="020B0806030902050204" pitchFamily="34" charset="0"/>
              <a:ea typeface="微软雅黑" panose="020B0503020204020204" pitchFamily="34" charset="-122"/>
              <a:cs typeface="+mn-ea"/>
              <a:sym typeface="+mn-lt"/>
            </a:endParaRPr>
          </a:p>
        </p:txBody>
      </p:sp>
      <p:sp>
        <p:nvSpPr>
          <p:cNvPr id="21" name="圆角矩形 12"/>
          <p:cNvSpPr/>
          <p:nvPr/>
        </p:nvSpPr>
        <p:spPr bwMode="auto">
          <a:xfrm>
            <a:off x="3042869" y="3075806"/>
            <a:ext cx="5129531" cy="414276"/>
          </a:xfrm>
          <a:prstGeom prst="roundRect">
            <a:avLst>
              <a:gd name="adj" fmla="val 0"/>
            </a:avLst>
          </a:prstGeom>
          <a:noFill/>
          <a:ln w="12700">
            <a:solidFill>
              <a:srgbClr val="E71E17"/>
            </a:solidFill>
          </a:ln>
          <a:effectLst/>
        </p:spPr>
        <p:style>
          <a:lnRef idx="2">
            <a:schemeClr val="accent1">
              <a:shade val="50000"/>
            </a:schemeClr>
          </a:lnRef>
          <a:fillRef idx="1">
            <a:schemeClr val="accent1"/>
          </a:fillRef>
          <a:effectRef idx="0">
            <a:schemeClr val="accent1"/>
          </a:effectRef>
          <a:fontRef idx="minor">
            <a:schemeClr val="lt1"/>
          </a:fontRef>
        </p:style>
        <p:txBody>
          <a:bodyPr lIns="68585" tIns="34293" rIns="68585" bIns="34293" anchor="ctr"/>
          <a:lstStyle/>
          <a:p>
            <a:pPr>
              <a:defRPr/>
            </a:pPr>
            <a:r>
              <a:rPr lang="zh-CN" altLang="en-US" sz="2000" b="1" dirty="0">
                <a:solidFill>
                  <a:srgbClr val="E71E17"/>
                </a:solidFill>
                <a:latin typeface="微软雅黑" panose="020B0503020204020204" pitchFamily="34" charset="-122"/>
                <a:ea typeface="微软雅黑" panose="020B0503020204020204" pitchFamily="34" charset="-122"/>
                <a:cs typeface="+mn-ea"/>
                <a:sym typeface="+mn-lt"/>
              </a:rPr>
              <a:t>怎样才能做到不忘初心、牢记使命</a:t>
            </a: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advTm="0">
        <p15:prstTrans prst="curtains"/>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Effect transition="in" filter="fade">
                                      <p:cBhvr>
                                        <p:cTn id="9" dur="500"/>
                                        <p:tgtEl>
                                          <p:spTgt spid="49"/>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5"/>
                                        </p:tgtEl>
                                        <p:attrNameLst>
                                          <p:attrName>style.visibility</p:attrName>
                                        </p:attrNameLst>
                                      </p:cBhvr>
                                      <p:to>
                                        <p:strVal val="visible"/>
                                      </p:to>
                                    </p:set>
                                    <p:anim calcmode="lin" valueType="num">
                                      <p:cBhvr>
                                        <p:cTn id="13" dur="500" fill="hold"/>
                                        <p:tgtEl>
                                          <p:spTgt spid="55"/>
                                        </p:tgtEl>
                                        <p:attrNameLst>
                                          <p:attrName>ppt_w</p:attrName>
                                        </p:attrNameLst>
                                      </p:cBhvr>
                                      <p:tavLst>
                                        <p:tav tm="0">
                                          <p:val>
                                            <p:fltVal val="0"/>
                                          </p:val>
                                        </p:tav>
                                        <p:tav tm="100000">
                                          <p:val>
                                            <p:strVal val="#ppt_w"/>
                                          </p:val>
                                        </p:tav>
                                      </p:tavLst>
                                    </p:anim>
                                    <p:anim calcmode="lin" valueType="num">
                                      <p:cBhvr>
                                        <p:cTn id="14" dur="500" fill="hold"/>
                                        <p:tgtEl>
                                          <p:spTgt spid="55"/>
                                        </p:tgtEl>
                                        <p:attrNameLst>
                                          <p:attrName>ppt_h</p:attrName>
                                        </p:attrNameLst>
                                      </p:cBhvr>
                                      <p:tavLst>
                                        <p:tav tm="0">
                                          <p:val>
                                            <p:fltVal val="0"/>
                                          </p:val>
                                        </p:tav>
                                        <p:tav tm="100000">
                                          <p:val>
                                            <p:strVal val="#ppt_h"/>
                                          </p:val>
                                        </p:tav>
                                      </p:tavLst>
                                    </p:anim>
                                    <p:animEffect transition="in" filter="fade">
                                      <p:cBhvr>
                                        <p:cTn id="15" dur="500"/>
                                        <p:tgtEl>
                                          <p:spTgt spid="55"/>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wipe(left)">
                                      <p:cBhvr>
                                        <p:cTn id="19" dur="500"/>
                                        <p:tgtEl>
                                          <p:spTgt spid="56"/>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Effect transition="in" filter="wipe(left)">
                                      <p:cBhvr>
                                        <p:cTn id="29" dur="500"/>
                                        <p:tgtEl>
                                          <p:spTgt spid="60"/>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61"/>
                                        </p:tgtEl>
                                        <p:attrNameLst>
                                          <p:attrName>style.visibility</p:attrName>
                                        </p:attrNameLst>
                                      </p:cBhvr>
                                      <p:to>
                                        <p:strVal val="visible"/>
                                      </p:to>
                                    </p:set>
                                    <p:anim calcmode="lin" valueType="num">
                                      <p:cBhvr>
                                        <p:cTn id="33" dur="500" fill="hold"/>
                                        <p:tgtEl>
                                          <p:spTgt spid="61"/>
                                        </p:tgtEl>
                                        <p:attrNameLst>
                                          <p:attrName>ppt_w</p:attrName>
                                        </p:attrNameLst>
                                      </p:cBhvr>
                                      <p:tavLst>
                                        <p:tav tm="0">
                                          <p:val>
                                            <p:fltVal val="0"/>
                                          </p:val>
                                        </p:tav>
                                        <p:tav tm="100000">
                                          <p:val>
                                            <p:strVal val="#ppt_w"/>
                                          </p:val>
                                        </p:tav>
                                      </p:tavLst>
                                    </p:anim>
                                    <p:anim calcmode="lin" valueType="num">
                                      <p:cBhvr>
                                        <p:cTn id="34" dur="500" fill="hold"/>
                                        <p:tgtEl>
                                          <p:spTgt spid="61"/>
                                        </p:tgtEl>
                                        <p:attrNameLst>
                                          <p:attrName>ppt_h</p:attrName>
                                        </p:attrNameLst>
                                      </p:cBhvr>
                                      <p:tavLst>
                                        <p:tav tm="0">
                                          <p:val>
                                            <p:fltVal val="0"/>
                                          </p:val>
                                        </p:tav>
                                        <p:tav tm="100000">
                                          <p:val>
                                            <p:strVal val="#ppt_h"/>
                                          </p:val>
                                        </p:tav>
                                      </p:tavLst>
                                    </p:anim>
                                    <p:animEffect transition="in" filter="fade">
                                      <p:cBhvr>
                                        <p:cTn id="35" dur="500"/>
                                        <p:tgtEl>
                                          <p:spTgt spid="61"/>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62"/>
                                        </p:tgtEl>
                                        <p:attrNameLst>
                                          <p:attrName>style.visibility</p:attrName>
                                        </p:attrNameLst>
                                      </p:cBhvr>
                                      <p:to>
                                        <p:strVal val="visible"/>
                                      </p:to>
                                    </p:set>
                                    <p:animEffect transition="in" filter="wipe(left)">
                                      <p:cBhvr>
                                        <p:cTn id="39" dur="500"/>
                                        <p:tgtEl>
                                          <p:spTgt spid="62"/>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64"/>
                                        </p:tgtEl>
                                        <p:attrNameLst>
                                          <p:attrName>style.visibility</p:attrName>
                                        </p:attrNameLst>
                                      </p:cBhvr>
                                      <p:to>
                                        <p:strVal val="visible"/>
                                      </p:to>
                                    </p:set>
                                    <p:animEffect transition="in" filter="wipe(left)">
                                      <p:cBhvr>
                                        <p:cTn id="49" dur="500"/>
                                        <p:tgtEl>
                                          <p:spTgt spid="64"/>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5000"/>
                            </p:stCondLst>
                            <p:childTnLst>
                              <p:par>
                                <p:cTn id="57" presetID="22" presetClass="entr" presetSubtype="8"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left)">
                                      <p:cBhvr>
                                        <p:cTn id="59" dur="500"/>
                                        <p:tgtEl>
                                          <p:spTgt spid="20"/>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animEffect transition="in" filter="fade">
                                      <p:cBhvr>
                                        <p:cTn id="65" dur="500"/>
                                        <p:tgtEl>
                                          <p:spTgt spid="18"/>
                                        </p:tgtEl>
                                      </p:cBhvr>
                                    </p:animEffect>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left)">
                                      <p:cBhvr>
                                        <p:cTn id="6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59" grpId="0" animBg="1"/>
      <p:bldP spid="60" grpId="0" animBg="1"/>
      <p:bldP spid="61" grpId="0" animBg="1"/>
      <p:bldP spid="62" grpId="0" animBg="1"/>
      <p:bldP spid="63" grpId="0" animBg="1"/>
      <p:bldP spid="64" grpId="0" animBg="1"/>
      <p:bldP spid="19" grpId="0" animBg="1"/>
      <p:bldP spid="20" grpId="0" animBg="1"/>
      <p:bldP spid="18"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687621" y="120806"/>
            <a:ext cx="6260644" cy="461665"/>
          </a:xfrm>
          <a:prstGeom prst="rect">
            <a:avLst/>
          </a:prstGeom>
          <a:effectLst/>
        </p:spPr>
        <p:txBody>
          <a:bodyPr vert="horz" wrap="square">
            <a:spAutoFit/>
          </a:bodyPr>
          <a:lstStyle/>
          <a:p>
            <a:pPr>
              <a:defRPr/>
            </a:pPr>
            <a:r>
              <a:rPr lang="zh-CN" altLang="en-US" sz="2400" b="1" dirty="0">
                <a:solidFill>
                  <a:srgbClr val="E71E17"/>
                </a:solidFill>
                <a:latin typeface="微软雅黑" panose="020B0503020204020204" pitchFamily="34" charset="-122"/>
                <a:ea typeface="微软雅黑" panose="020B0503020204020204" pitchFamily="34" charset="-122"/>
                <a:cs typeface="+mn-ea"/>
                <a:sym typeface="+mn-lt"/>
              </a:rPr>
              <a:t>怎样才能做到不忘初心、牢记使命</a:t>
            </a:r>
          </a:p>
        </p:txBody>
      </p:sp>
      <p:sp>
        <p:nvSpPr>
          <p:cNvPr id="23" name="矩形 22"/>
          <p:cNvSpPr/>
          <p:nvPr/>
        </p:nvSpPr>
        <p:spPr>
          <a:xfrm>
            <a:off x="467544" y="1131590"/>
            <a:ext cx="8086717" cy="3717222"/>
          </a:xfrm>
          <a:prstGeom prst="rect">
            <a:avLst/>
          </a:prstGeom>
          <a:noFill/>
          <a:ln w="19050" cap="flat" cmpd="sng" algn="ctr">
            <a:solidFill>
              <a:srgbClr val="C00000"/>
            </a:solidFill>
            <a:prstDash val="solid"/>
          </a:ln>
          <a:effectLst/>
        </p:spPr>
        <p:txBody>
          <a:bodyPr rtlCol="0" anchor="ctr"/>
          <a:lstStyle/>
          <a:p>
            <a:pPr algn="ctr" defTabSz="457200">
              <a:defRPr/>
            </a:pPr>
            <a:endParaRPr lang="zh-CN" altLang="en-US" kern="0">
              <a:solidFill>
                <a:srgbClr val="FFFFFF"/>
              </a:solidFill>
              <a:latin typeface="Calibri" panose="020F0502020204030204"/>
              <a:ea typeface="宋体" panose="02010600030101010101" pitchFamily="2" charset="-122"/>
            </a:endParaRPr>
          </a:p>
        </p:txBody>
      </p:sp>
      <p:sp>
        <p:nvSpPr>
          <p:cNvPr id="24" name="矩形 23"/>
          <p:cNvSpPr/>
          <p:nvPr/>
        </p:nvSpPr>
        <p:spPr>
          <a:xfrm>
            <a:off x="644007" y="1432492"/>
            <a:ext cx="7733791" cy="3416320"/>
          </a:xfrm>
          <a:prstGeom prst="rect">
            <a:avLst/>
          </a:prstGeom>
        </p:spPr>
        <p:txBody>
          <a:bodyPr wrap="square">
            <a:spAutoFit/>
          </a:bodyPr>
          <a:lstStyle/>
          <a:p>
            <a:pPr defTabSz="457200">
              <a:lnSpc>
                <a:spcPct val="150000"/>
              </a:lnSpc>
            </a:pPr>
            <a:r>
              <a:rPr lang="zh-CN" altLang="en-US" kern="0" dirty="0">
                <a:solidFill>
                  <a:schemeClr val="accent6">
                    <a:lumMod val="75000"/>
                  </a:schemeClr>
                </a:solidFill>
                <a:latin typeface="Noto Sans S Chinese Medium" pitchFamily="34" charset="-122"/>
                <a:ea typeface="Noto Sans S Chinese Medium" pitchFamily="34" charset="-122"/>
              </a:rPr>
              <a:t>       党的十九大报告指出：“共产主义远大理想和中国特色社会主义共同理想，是中国共产党人的精神支柱和政治灵魂，也是保持党的团结统一的思想基础。要把坚定理想信念作为党的思想建设的首要任务。”</a:t>
            </a:r>
          </a:p>
          <a:p>
            <a:pPr defTabSz="457200">
              <a:lnSpc>
                <a:spcPct val="150000"/>
              </a:lnSpc>
            </a:pPr>
            <a:r>
              <a:rPr lang="zh-CN" altLang="en-US" kern="0" dirty="0">
                <a:solidFill>
                  <a:schemeClr val="accent6">
                    <a:lumMod val="75000"/>
                  </a:schemeClr>
                </a:solidFill>
                <a:latin typeface="Noto Sans S Chinese Medium" pitchFamily="34" charset="-122"/>
                <a:ea typeface="Noto Sans S Chinese Medium" pitchFamily="34" charset="-122"/>
              </a:rPr>
              <a:t>       党的十八大以来，习近平总书记多次强调“革命理想高于天”，理想信念是共产党人精神上的钙。他批评认为共产主义虚无缥缈的错误思想，阐述了中国特色社会主义和共产主义理想之间不可分割的关系。共产党员只有坚定共产主义远大理想和中国特色社会主义信念，才能不忘初心，自觉为实现新时代党的历史使命而不懈奋斗。</a:t>
            </a:r>
          </a:p>
        </p:txBody>
      </p:sp>
      <p:sp>
        <p:nvSpPr>
          <p:cNvPr id="25" name="矩形 24"/>
          <p:cNvSpPr/>
          <p:nvPr/>
        </p:nvSpPr>
        <p:spPr>
          <a:xfrm>
            <a:off x="1034450" y="869123"/>
            <a:ext cx="6633894" cy="539865"/>
          </a:xfrm>
          <a:prstGeom prst="rect">
            <a:avLst/>
          </a:prstGeom>
          <a:solidFill>
            <a:srgbClr val="D40000"/>
          </a:solidFill>
          <a:ln w="25400" cap="flat" cmpd="sng" algn="ctr">
            <a:solidFill>
              <a:srgbClr val="C00000"/>
            </a:solidFill>
            <a:prstDash val="solid"/>
          </a:ln>
          <a:effectLst/>
        </p:spPr>
        <p:txBody>
          <a:bodyPr rtlCol="0" anchor="ctr"/>
          <a:lstStyle/>
          <a:p>
            <a:pPr algn="ctr" defTabSz="457200"/>
            <a:r>
              <a:rPr lang="zh-CN" altLang="en-US" sz="2000" b="1" kern="0" dirty="0">
                <a:solidFill>
                  <a:srgbClr val="FFFF00"/>
                </a:solidFill>
                <a:latin typeface="+mj-ea"/>
                <a:ea typeface="+mj-ea"/>
              </a:rPr>
              <a:t>只有坚定理想信念，才能不忘初心、牢记使命</a:t>
            </a: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1" presetClass="entr" presetSubtype="1"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heel(1)">
                                      <p:cBhvr>
                                        <p:cTn id="12" dur="1000"/>
                                        <p:tgtEl>
                                          <p:spTgt spid="23"/>
                                        </p:tgtEl>
                                      </p:cBhvr>
                                    </p:animEffect>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P spid="24" grpId="0"/>
      <p:bldP spid="25"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687621" y="120806"/>
            <a:ext cx="6260644" cy="461665"/>
          </a:xfrm>
          <a:prstGeom prst="rect">
            <a:avLst/>
          </a:prstGeom>
          <a:effectLst/>
        </p:spPr>
        <p:txBody>
          <a:bodyPr vert="horz" wrap="square">
            <a:spAutoFit/>
          </a:bodyPr>
          <a:lstStyle/>
          <a:p>
            <a:pPr>
              <a:defRPr/>
            </a:pPr>
            <a:r>
              <a:rPr lang="zh-CN" altLang="en-US" sz="2400" b="1" dirty="0">
                <a:solidFill>
                  <a:srgbClr val="E71E17"/>
                </a:solidFill>
                <a:latin typeface="微软雅黑" panose="020B0503020204020204" pitchFamily="34" charset="-122"/>
                <a:ea typeface="微软雅黑" panose="020B0503020204020204" pitchFamily="34" charset="-122"/>
                <a:cs typeface="+mn-ea"/>
                <a:sym typeface="+mn-lt"/>
              </a:rPr>
              <a:t>怎样才能做到不忘初心、牢记使命</a:t>
            </a:r>
          </a:p>
        </p:txBody>
      </p:sp>
      <p:sp>
        <p:nvSpPr>
          <p:cNvPr id="23" name="矩形 22"/>
          <p:cNvSpPr/>
          <p:nvPr/>
        </p:nvSpPr>
        <p:spPr>
          <a:xfrm>
            <a:off x="467544" y="1131590"/>
            <a:ext cx="8086717" cy="3717222"/>
          </a:xfrm>
          <a:prstGeom prst="rect">
            <a:avLst/>
          </a:prstGeom>
          <a:noFill/>
          <a:ln w="19050" cap="flat" cmpd="sng" algn="ctr">
            <a:solidFill>
              <a:srgbClr val="C00000"/>
            </a:solidFill>
            <a:prstDash val="solid"/>
          </a:ln>
          <a:effectLst/>
        </p:spPr>
        <p:txBody>
          <a:bodyPr rtlCol="0" anchor="ctr"/>
          <a:lstStyle/>
          <a:p>
            <a:pPr algn="ctr" defTabSz="457200">
              <a:defRPr/>
            </a:pPr>
            <a:endParaRPr lang="zh-CN" altLang="en-US" kern="0">
              <a:solidFill>
                <a:srgbClr val="FFFFFF"/>
              </a:solidFill>
              <a:latin typeface="Calibri" panose="020F0502020204030204"/>
              <a:ea typeface="宋体" panose="02010600030101010101" pitchFamily="2" charset="-122"/>
            </a:endParaRPr>
          </a:p>
        </p:txBody>
      </p:sp>
      <p:sp>
        <p:nvSpPr>
          <p:cNvPr id="24" name="矩形 23"/>
          <p:cNvSpPr/>
          <p:nvPr/>
        </p:nvSpPr>
        <p:spPr>
          <a:xfrm>
            <a:off x="644007" y="1432492"/>
            <a:ext cx="7733791" cy="3317062"/>
          </a:xfrm>
          <a:prstGeom prst="rect">
            <a:avLst/>
          </a:prstGeom>
        </p:spPr>
        <p:txBody>
          <a:bodyPr wrap="square">
            <a:spAutoFit/>
          </a:bodyPr>
          <a:lstStyle/>
          <a:p>
            <a:pPr defTabSz="457200">
              <a:lnSpc>
                <a:spcPts val="2300"/>
              </a:lnSpc>
            </a:pPr>
            <a:r>
              <a:rPr lang="zh-CN" altLang="en-US" sz="1600" kern="0" dirty="0">
                <a:solidFill>
                  <a:schemeClr val="accent6">
                    <a:lumMod val="75000"/>
                  </a:schemeClr>
                </a:solidFill>
                <a:latin typeface="Noto Sans S Chinese Medium" pitchFamily="34" charset="-122"/>
                <a:ea typeface="Noto Sans S Chinese Medium" pitchFamily="34" charset="-122"/>
              </a:rPr>
              <a:t>        共产党人的理想信念是以马克思主义揭示的社会发展客观规律为依据的，是建立在马克思主义科学理论的基础之上的，不学习马克思主义理论，没有科学的世界观，就不能真正树立共产主义理想、中国特色社会主义信念和全心全意为人民服务的人生观、价值观。</a:t>
            </a:r>
          </a:p>
          <a:p>
            <a:pPr defTabSz="457200">
              <a:lnSpc>
                <a:spcPts val="2300"/>
              </a:lnSpc>
            </a:pPr>
            <a:r>
              <a:rPr lang="zh-CN" altLang="en-US" sz="1600" kern="0" dirty="0">
                <a:solidFill>
                  <a:schemeClr val="accent6">
                    <a:lumMod val="75000"/>
                  </a:schemeClr>
                </a:solidFill>
                <a:latin typeface="Noto Sans S Chinese Medium" pitchFamily="34" charset="-122"/>
                <a:ea typeface="Noto Sans S Chinese Medium" pitchFamily="34" charset="-122"/>
              </a:rPr>
              <a:t>       习近平总书记要求全党重视学习和掌握马克思主义。他强调，党的各级领导干部特别是高级干部，要原原本本学习和研读经典著作，努力把马克思主义立场、观点、方法学到手，作为自己的看家本领。要读原著、学原文、悟原理，特别是理解其中包含的马克思主义立场、观点、方法，不要浅尝辄止。要深入学、持久学、刻苦学、带着问题学、联系实际学。共产党员只有深入学习马克思主义理论，学习马克思主义中国化最新成果习近平新时代中国特色社会主义思想，才能真正理解党的宗旨和党的奋斗目标，做一名始终不忘初心、牢记使命的合格的共产党员。</a:t>
            </a:r>
          </a:p>
        </p:txBody>
      </p:sp>
      <p:sp>
        <p:nvSpPr>
          <p:cNvPr id="25" name="矩形 24"/>
          <p:cNvSpPr/>
          <p:nvPr/>
        </p:nvSpPr>
        <p:spPr>
          <a:xfrm>
            <a:off x="687621" y="869123"/>
            <a:ext cx="7866639" cy="539865"/>
          </a:xfrm>
          <a:prstGeom prst="rect">
            <a:avLst/>
          </a:prstGeom>
          <a:solidFill>
            <a:srgbClr val="D40000"/>
          </a:solidFill>
          <a:ln w="25400" cap="flat" cmpd="sng" algn="ctr">
            <a:solidFill>
              <a:srgbClr val="C00000"/>
            </a:solidFill>
            <a:prstDash val="solid"/>
          </a:ln>
          <a:effectLst/>
        </p:spPr>
        <p:txBody>
          <a:bodyPr rtlCol="0" anchor="ctr"/>
          <a:lstStyle/>
          <a:p>
            <a:pPr algn="ctr" defTabSz="457200"/>
            <a:r>
              <a:rPr lang="zh-CN" altLang="en-US" sz="2000" b="1" kern="0" dirty="0">
                <a:solidFill>
                  <a:srgbClr val="FFFF00"/>
                </a:solidFill>
                <a:latin typeface="+mj-ea"/>
                <a:ea typeface="+mj-ea"/>
              </a:rPr>
              <a:t>只有努力学习马克思主义，才能坚定理想信念，不忘初心、牢记使命</a:t>
            </a: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1" presetClass="entr" presetSubtype="1"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heel(1)">
                                      <p:cBhvr>
                                        <p:cTn id="12" dur="1000"/>
                                        <p:tgtEl>
                                          <p:spTgt spid="23"/>
                                        </p:tgtEl>
                                      </p:cBhvr>
                                    </p:animEffect>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P spid="24" grpId="0"/>
      <p:bldP spid="25"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687621" y="120806"/>
            <a:ext cx="6260644" cy="461665"/>
          </a:xfrm>
          <a:prstGeom prst="rect">
            <a:avLst/>
          </a:prstGeom>
          <a:effectLst/>
        </p:spPr>
        <p:txBody>
          <a:bodyPr vert="horz" wrap="square">
            <a:spAutoFit/>
          </a:bodyPr>
          <a:lstStyle/>
          <a:p>
            <a:pPr>
              <a:defRPr/>
            </a:pPr>
            <a:r>
              <a:rPr lang="zh-CN" altLang="en-US" sz="2400" b="1" dirty="0">
                <a:solidFill>
                  <a:srgbClr val="E71E17"/>
                </a:solidFill>
                <a:latin typeface="微软雅黑" panose="020B0503020204020204" pitchFamily="34" charset="-122"/>
                <a:ea typeface="微软雅黑" panose="020B0503020204020204" pitchFamily="34" charset="-122"/>
                <a:cs typeface="+mn-ea"/>
                <a:sym typeface="+mn-lt"/>
              </a:rPr>
              <a:t>怎样才能做到不忘初心、牢记使命</a:t>
            </a:r>
          </a:p>
        </p:txBody>
      </p:sp>
      <p:sp>
        <p:nvSpPr>
          <p:cNvPr id="23" name="矩形 22"/>
          <p:cNvSpPr/>
          <p:nvPr/>
        </p:nvSpPr>
        <p:spPr>
          <a:xfrm>
            <a:off x="467544" y="1131590"/>
            <a:ext cx="8086717" cy="3717222"/>
          </a:xfrm>
          <a:prstGeom prst="rect">
            <a:avLst/>
          </a:prstGeom>
          <a:noFill/>
          <a:ln w="19050" cap="flat" cmpd="sng" algn="ctr">
            <a:solidFill>
              <a:srgbClr val="C00000"/>
            </a:solidFill>
            <a:prstDash val="solid"/>
          </a:ln>
          <a:effectLst/>
        </p:spPr>
        <p:txBody>
          <a:bodyPr rtlCol="0" anchor="ctr"/>
          <a:lstStyle/>
          <a:p>
            <a:pPr algn="ctr" defTabSz="457200">
              <a:defRPr/>
            </a:pPr>
            <a:endParaRPr lang="zh-CN" altLang="en-US" kern="0">
              <a:solidFill>
                <a:srgbClr val="FFFFFF"/>
              </a:solidFill>
              <a:latin typeface="Calibri" panose="020F0502020204030204"/>
              <a:ea typeface="宋体" panose="02010600030101010101" pitchFamily="2" charset="-122"/>
            </a:endParaRPr>
          </a:p>
        </p:txBody>
      </p:sp>
      <p:sp>
        <p:nvSpPr>
          <p:cNvPr id="24" name="矩形 23"/>
          <p:cNvSpPr/>
          <p:nvPr/>
        </p:nvSpPr>
        <p:spPr>
          <a:xfrm>
            <a:off x="644007" y="1432492"/>
            <a:ext cx="7733791" cy="977191"/>
          </a:xfrm>
          <a:prstGeom prst="rect">
            <a:avLst/>
          </a:prstGeom>
        </p:spPr>
        <p:txBody>
          <a:bodyPr wrap="square">
            <a:spAutoFit/>
          </a:bodyPr>
          <a:lstStyle/>
          <a:p>
            <a:pPr defTabSz="457200">
              <a:lnSpc>
                <a:spcPts val="2300"/>
              </a:lnSpc>
            </a:pPr>
            <a:r>
              <a:rPr lang="zh-CN" altLang="en-US" sz="1600" kern="0" dirty="0">
                <a:solidFill>
                  <a:schemeClr val="accent6">
                    <a:lumMod val="75000"/>
                  </a:schemeClr>
                </a:solidFill>
                <a:latin typeface="Noto Sans S Chinese Medium" pitchFamily="34" charset="-122"/>
                <a:ea typeface="Noto Sans S Chinese Medium" pitchFamily="34" charset="-122"/>
              </a:rPr>
              <a:t>       </a:t>
            </a:r>
            <a:r>
              <a:rPr lang="zh-CN" altLang="en-US" sz="1600" kern="0" dirty="0" smtClean="0">
                <a:solidFill>
                  <a:schemeClr val="accent6">
                    <a:lumMod val="75000"/>
                  </a:schemeClr>
                </a:solidFill>
                <a:latin typeface="Noto Sans S Chinese Medium" pitchFamily="34" charset="-122"/>
                <a:ea typeface="Noto Sans S Chinese Medium" pitchFamily="34" charset="-122"/>
              </a:rPr>
              <a:t>作为共产党员</a:t>
            </a:r>
            <a:r>
              <a:rPr lang="zh-CN" altLang="en-US" sz="1600" kern="0" dirty="0">
                <a:solidFill>
                  <a:schemeClr val="accent6">
                    <a:lumMod val="75000"/>
                  </a:schemeClr>
                </a:solidFill>
                <a:latin typeface="Noto Sans S Chinese Medium" pitchFamily="34" charset="-122"/>
                <a:ea typeface="Noto Sans S Chinese Medium" pitchFamily="34" charset="-122"/>
              </a:rPr>
              <a:t>只有深入学习马克思主义理论，学习马克思主义中国化最新成果习近平新时代中国特色社会主义思想，才能真正理解党的宗旨和党的奋斗目标，做一名始终不忘初心、牢记使命的合格的共产党员。</a:t>
            </a:r>
          </a:p>
        </p:txBody>
      </p:sp>
      <p:sp>
        <p:nvSpPr>
          <p:cNvPr id="25" name="矩形 24"/>
          <p:cNvSpPr/>
          <p:nvPr/>
        </p:nvSpPr>
        <p:spPr>
          <a:xfrm>
            <a:off x="687621" y="869123"/>
            <a:ext cx="7866639" cy="539865"/>
          </a:xfrm>
          <a:prstGeom prst="rect">
            <a:avLst/>
          </a:prstGeom>
          <a:solidFill>
            <a:srgbClr val="D40000"/>
          </a:solidFill>
          <a:ln w="25400" cap="flat" cmpd="sng" algn="ctr">
            <a:solidFill>
              <a:srgbClr val="C00000"/>
            </a:solidFill>
            <a:prstDash val="solid"/>
          </a:ln>
          <a:effectLst/>
        </p:spPr>
        <p:txBody>
          <a:bodyPr rtlCol="0" anchor="ctr"/>
          <a:lstStyle/>
          <a:p>
            <a:pPr algn="ctr" defTabSz="457200"/>
            <a:r>
              <a:rPr lang="zh-CN" altLang="en-US" sz="2000" b="1" kern="0" dirty="0" smtClean="0">
                <a:solidFill>
                  <a:srgbClr val="FFFF00"/>
                </a:solidFill>
                <a:latin typeface="+mj-ea"/>
                <a:ea typeface="+mj-ea"/>
              </a:rPr>
              <a:t>只有不断学习习近平新时代中国特色社会主义理论，</a:t>
            </a:r>
            <a:r>
              <a:rPr lang="zh-CN" altLang="en-US" sz="2000" b="1" kern="0" dirty="0">
                <a:solidFill>
                  <a:srgbClr val="FFFF00"/>
                </a:solidFill>
                <a:latin typeface="+mj-ea"/>
                <a:ea typeface="+mj-ea"/>
              </a:rPr>
              <a:t>才能</a:t>
            </a:r>
            <a:r>
              <a:rPr lang="zh-CN" altLang="en-US" sz="2000" b="1" kern="0" dirty="0" smtClean="0">
                <a:solidFill>
                  <a:srgbClr val="FFFF00"/>
                </a:solidFill>
                <a:latin typeface="+mj-ea"/>
                <a:ea typeface="+mj-ea"/>
              </a:rPr>
              <a:t>坚定中国共产党的理想</a:t>
            </a:r>
            <a:r>
              <a:rPr lang="zh-CN" altLang="en-US" sz="2000" b="1" kern="0" dirty="0">
                <a:solidFill>
                  <a:srgbClr val="FFFF00"/>
                </a:solidFill>
                <a:latin typeface="+mj-ea"/>
                <a:ea typeface="+mj-ea"/>
              </a:rPr>
              <a:t>信念，不忘初心、牢记使命</a:t>
            </a: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1" presetClass="entr" presetSubtype="1"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heel(1)">
                                      <p:cBhvr>
                                        <p:cTn id="12" dur="1000"/>
                                        <p:tgtEl>
                                          <p:spTgt spid="23"/>
                                        </p:tgtEl>
                                      </p:cBhvr>
                                    </p:animEffect>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P spid="24" grpId="0"/>
      <p:bldP spid="25"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C:\Users\Administrator\Desktop\172c7d46c72a2fcb3c74161449b80818.png"/>
          <p:cNvPicPr>
            <a:picLocks noChangeAspect="1" noChangeArrowheads="1"/>
          </p:cNvPicPr>
          <p:nvPr/>
        </p:nvPicPr>
        <p:blipFill>
          <a:blip r:embed="rId3" cstate="print"/>
          <a:srcRect/>
          <a:stretch>
            <a:fillRect/>
          </a:stretch>
        </p:blipFill>
        <p:spPr bwMode="auto">
          <a:xfrm>
            <a:off x="0" y="678496"/>
            <a:ext cx="9144000" cy="4496754"/>
          </a:xfrm>
          <a:prstGeom prst="rect">
            <a:avLst/>
          </a:prstGeom>
          <a:noFill/>
        </p:spPr>
      </p:pic>
      <p:sp>
        <p:nvSpPr>
          <p:cNvPr id="27" name="矩形 26"/>
          <p:cNvSpPr/>
          <p:nvPr/>
        </p:nvSpPr>
        <p:spPr>
          <a:xfrm>
            <a:off x="3278218" y="1834724"/>
            <a:ext cx="2587567" cy="523220"/>
          </a:xfrm>
          <a:prstGeom prst="rect">
            <a:avLst/>
          </a:prstGeom>
        </p:spPr>
        <p:txBody>
          <a:bodyPr wrap="none">
            <a:spAutoFit/>
          </a:bodyPr>
          <a:lstStyle/>
          <a:p>
            <a:pPr algn="ctr"/>
            <a:r>
              <a:rPr lang="zh-CN" altLang="en-US" sz="2800" b="1" dirty="0">
                <a:ln w="15875">
                  <a:noFill/>
                </a:ln>
                <a:solidFill>
                  <a:srgbClr val="FF0000"/>
                </a:solidFill>
                <a:latin typeface="汉仪菱心体简" panose="02010609000101010101" pitchFamily="49" charset="-122"/>
                <a:ea typeface="汉仪菱心体简" panose="02010609000101010101" pitchFamily="49" charset="-122"/>
                <a:cs typeface="八大山人 V2007" panose="02000600000000000000" pitchFamily="2" charset="-122"/>
              </a:rPr>
              <a:t>谢   谢   聆   听</a:t>
            </a:r>
            <a:endParaRPr lang="en-US" altLang="zh-CN" sz="2800" b="1" dirty="0">
              <a:ln w="15875">
                <a:noFill/>
              </a:ln>
              <a:solidFill>
                <a:srgbClr val="FF0000"/>
              </a:solidFill>
              <a:latin typeface="汉仪菱心体简" panose="02010609000101010101" pitchFamily="49" charset="-122"/>
              <a:ea typeface="汉仪菱心体简" panose="02010609000101010101" pitchFamily="49" charset="-122"/>
              <a:cs typeface="八大山人 V2007" panose="02000600000000000000" pitchFamily="2" charset="-122"/>
            </a:endParaRPr>
          </a:p>
        </p:txBody>
      </p:sp>
      <p:pic>
        <p:nvPicPr>
          <p:cNvPr id="28" name="图片 2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084168" y="227466"/>
            <a:ext cx="2676785" cy="892262"/>
          </a:xfrm>
          <a:prstGeom prst="rect">
            <a:avLst/>
          </a:prstGeom>
        </p:spPr>
      </p:pic>
      <p:grpSp>
        <p:nvGrpSpPr>
          <p:cNvPr id="49" name="组合 48"/>
          <p:cNvGrpSpPr/>
          <p:nvPr/>
        </p:nvGrpSpPr>
        <p:grpSpPr>
          <a:xfrm>
            <a:off x="-14651" y="4399"/>
            <a:ext cx="3281914" cy="1369933"/>
            <a:chOff x="-14651" y="4399"/>
            <a:chExt cx="3281914" cy="1369933"/>
          </a:xfrm>
        </p:grpSpPr>
        <p:pic>
          <p:nvPicPr>
            <p:cNvPr id="50" name="图片 49"/>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4651" y="4399"/>
              <a:ext cx="3281914" cy="1369933"/>
            </a:xfrm>
            <a:prstGeom prst="rect">
              <a:avLst/>
            </a:prstGeom>
          </p:spPr>
        </p:pic>
        <p:pic>
          <p:nvPicPr>
            <p:cNvPr id="51" name="图片 50"/>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199751" y="65253"/>
              <a:ext cx="1427586" cy="571034"/>
            </a:xfrm>
            <a:prstGeom prst="rect">
              <a:avLst/>
            </a:prstGeom>
          </p:spPr>
        </p:pic>
      </p:grpSp>
      <p:grpSp>
        <p:nvGrpSpPr>
          <p:cNvPr id="53" name="组合 52"/>
          <p:cNvGrpSpPr/>
          <p:nvPr/>
        </p:nvGrpSpPr>
        <p:grpSpPr>
          <a:xfrm>
            <a:off x="1115616" y="2628143"/>
            <a:ext cx="6840760" cy="255096"/>
            <a:chOff x="1098027" y="1491630"/>
            <a:chExt cx="6840760" cy="255096"/>
          </a:xfrm>
        </p:grpSpPr>
        <p:grpSp>
          <p:nvGrpSpPr>
            <p:cNvPr id="54" name="组合 53"/>
            <p:cNvGrpSpPr/>
            <p:nvPr/>
          </p:nvGrpSpPr>
          <p:grpSpPr>
            <a:xfrm>
              <a:off x="4118171" y="1491630"/>
              <a:ext cx="887762" cy="255096"/>
              <a:chOff x="3965502" y="1879809"/>
              <a:chExt cx="1193100" cy="342834"/>
            </a:xfrm>
            <a:solidFill>
              <a:srgbClr val="E71E17"/>
            </a:solidFill>
          </p:grpSpPr>
          <p:sp>
            <p:nvSpPr>
              <p:cNvPr id="58" name="dark-star-shape_15445"/>
              <p:cNvSpPr>
                <a:spLocks noChangeAspect="1"/>
              </p:cNvSpPr>
              <p:nvPr/>
            </p:nvSpPr>
            <p:spPr bwMode="auto">
              <a:xfrm>
                <a:off x="4391609" y="1879809"/>
                <a:ext cx="360781" cy="342834"/>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59" name="dark-star-shape_15445"/>
              <p:cNvSpPr>
                <a:spLocks noChangeAspect="1"/>
              </p:cNvSpPr>
              <p:nvPr/>
            </p:nvSpPr>
            <p:spPr bwMode="auto">
              <a:xfrm>
                <a:off x="4771621"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60" name="dark-star-shape_15445"/>
              <p:cNvSpPr>
                <a:spLocks noChangeAspect="1"/>
              </p:cNvSpPr>
              <p:nvPr/>
            </p:nvSpPr>
            <p:spPr bwMode="auto">
              <a:xfrm>
                <a:off x="4161559"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61" name="dark-star-shape_15445"/>
              <p:cNvSpPr>
                <a:spLocks noChangeAspect="1"/>
              </p:cNvSpPr>
              <p:nvPr/>
            </p:nvSpPr>
            <p:spPr bwMode="auto">
              <a:xfrm>
                <a:off x="3965502"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62" name="dark-star-shape_15445"/>
              <p:cNvSpPr>
                <a:spLocks noChangeAspect="1"/>
              </p:cNvSpPr>
              <p:nvPr/>
            </p:nvSpPr>
            <p:spPr bwMode="auto">
              <a:xfrm>
                <a:off x="5037912"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grpSp>
        <p:grpSp>
          <p:nvGrpSpPr>
            <p:cNvPr id="55" name="组合 54"/>
            <p:cNvGrpSpPr/>
            <p:nvPr/>
          </p:nvGrpSpPr>
          <p:grpSpPr>
            <a:xfrm>
              <a:off x="1098027" y="1619178"/>
              <a:ext cx="6840760" cy="0"/>
              <a:chOff x="1098027" y="2082167"/>
              <a:chExt cx="6840760" cy="0"/>
            </a:xfrm>
          </p:grpSpPr>
          <p:cxnSp>
            <p:nvCxnSpPr>
              <p:cNvPr id="56" name="直接连接符 55"/>
              <p:cNvCxnSpPr/>
              <p:nvPr/>
            </p:nvCxnSpPr>
            <p:spPr>
              <a:xfrm>
                <a:off x="5148064" y="2082167"/>
                <a:ext cx="2790723" cy="0"/>
              </a:xfrm>
              <a:prstGeom prst="line">
                <a:avLst/>
              </a:prstGeom>
              <a:ln w="15875">
                <a:solidFill>
                  <a:srgbClr val="E71E17"/>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1098027" y="2082167"/>
                <a:ext cx="2897909" cy="0"/>
              </a:xfrm>
              <a:prstGeom prst="line">
                <a:avLst/>
              </a:prstGeom>
              <a:ln w="15875">
                <a:solidFill>
                  <a:srgbClr val="E71E17"/>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 presetClass="entr" presetSubtype="2"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additive="base">
                                        <p:cTn id="10" dur="1000" fill="hold"/>
                                        <p:tgtEl>
                                          <p:spTgt spid="27"/>
                                        </p:tgtEl>
                                        <p:attrNameLst>
                                          <p:attrName>ppt_x</p:attrName>
                                        </p:attrNameLst>
                                      </p:cBhvr>
                                      <p:tavLst>
                                        <p:tav tm="0">
                                          <p:val>
                                            <p:strVal val="1+#ppt_w/2"/>
                                          </p:val>
                                        </p:tav>
                                        <p:tav tm="100000">
                                          <p:val>
                                            <p:strVal val="#ppt_x"/>
                                          </p:val>
                                        </p:tav>
                                      </p:tavLst>
                                    </p:anim>
                                    <p:anim calcmode="lin" valueType="num">
                                      <p:cBhvr additive="base">
                                        <p:cTn id="11" dur="1000" fill="hold"/>
                                        <p:tgtEl>
                                          <p:spTgt spid="27"/>
                                        </p:tgtEl>
                                        <p:attrNameLst>
                                          <p:attrName>ppt_y</p:attrName>
                                        </p:attrNameLst>
                                      </p:cBhvr>
                                      <p:tavLst>
                                        <p:tav tm="0">
                                          <p:val>
                                            <p:strVal val="#ppt_y"/>
                                          </p:val>
                                        </p:tav>
                                        <p:tav tm="100000">
                                          <p:val>
                                            <p:strVal val="#ppt_y"/>
                                          </p:val>
                                        </p:tav>
                                      </p:tavLst>
                                    </p:anim>
                                  </p:childTnLst>
                                </p:cTn>
                              </p:par>
                            </p:childTnLst>
                          </p:cTn>
                        </p:par>
                        <p:par>
                          <p:cTn id="12" fill="hold">
                            <p:stCondLst>
                              <p:cond delay="1000"/>
                            </p:stCondLst>
                            <p:childTnLst>
                              <p:par>
                                <p:cTn id="13" presetID="16" presetClass="entr" presetSubtype="37"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barn(outVertical)">
                                      <p:cBhvr>
                                        <p:cTn id="15" dur="1000"/>
                                        <p:tgtEl>
                                          <p:spTgt spid="53"/>
                                        </p:tgtEl>
                                      </p:cBhvr>
                                    </p:animEffect>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1500"/>
                                        <p:tgtEl>
                                          <p:spTgt spid="28"/>
                                        </p:tgtEl>
                                      </p:cBhvr>
                                    </p:animEffect>
                                    <p:anim calcmode="lin" valueType="num">
                                      <p:cBhvr>
                                        <p:cTn id="20" dur="1500" fill="hold"/>
                                        <p:tgtEl>
                                          <p:spTgt spid="28"/>
                                        </p:tgtEl>
                                        <p:attrNameLst>
                                          <p:attrName>ppt_x</p:attrName>
                                        </p:attrNameLst>
                                      </p:cBhvr>
                                      <p:tavLst>
                                        <p:tav tm="0">
                                          <p:val>
                                            <p:strVal val="#ppt_x"/>
                                          </p:val>
                                        </p:tav>
                                        <p:tav tm="100000">
                                          <p:val>
                                            <p:strVal val="#ppt_x"/>
                                          </p:val>
                                        </p:tav>
                                      </p:tavLst>
                                    </p:anim>
                                    <p:anim calcmode="lin" valueType="num">
                                      <p:cBhvr>
                                        <p:cTn id="21" dur="1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 descr="C:\Users\Administrator\Desktop\172c7d46c72a2fcb3c74161449b80818.png"/>
          <p:cNvPicPr>
            <a:picLocks noChangeAspect="1" noChangeArrowheads="1"/>
          </p:cNvPicPr>
          <p:nvPr/>
        </p:nvPicPr>
        <p:blipFill>
          <a:blip r:embed="rId3" cstate="print"/>
          <a:srcRect/>
          <a:stretch>
            <a:fillRect/>
          </a:stretch>
        </p:blipFill>
        <p:spPr bwMode="auto">
          <a:xfrm>
            <a:off x="0" y="646746"/>
            <a:ext cx="9144000" cy="4496754"/>
          </a:xfrm>
          <a:prstGeom prst="rect">
            <a:avLst/>
          </a:prstGeom>
          <a:noFill/>
        </p:spPr>
      </p:pic>
      <p:sp>
        <p:nvSpPr>
          <p:cNvPr id="39" name="矩形 38"/>
          <p:cNvSpPr/>
          <p:nvPr/>
        </p:nvSpPr>
        <p:spPr>
          <a:xfrm>
            <a:off x="1051702" y="2138353"/>
            <a:ext cx="7680395" cy="623248"/>
          </a:xfrm>
          <a:prstGeom prst="rect">
            <a:avLst/>
          </a:prstGeom>
        </p:spPr>
        <p:txBody>
          <a:bodyPr wrap="square" lIns="68580" tIns="34290" rIns="68580" bIns="34290">
            <a:spAutoFit/>
          </a:bodyPr>
          <a:lstStyle/>
          <a:p>
            <a:pPr algn="ctr">
              <a:defRPr/>
            </a:pPr>
            <a:r>
              <a:rPr lang="zh-CN" altLang="en-US" sz="3600" b="1" dirty="0">
                <a:solidFill>
                  <a:srgbClr val="E71E17"/>
                </a:solidFill>
                <a:latin typeface="微软雅黑" panose="020B0503020204020204" pitchFamily="34" charset="-122"/>
                <a:ea typeface="微软雅黑" panose="020B0503020204020204" pitchFamily="34" charset="-122"/>
                <a:cs typeface="+mn-ea"/>
                <a:sym typeface="+mn-lt"/>
              </a:rPr>
              <a:t>不忘初心    牢记使命</a:t>
            </a:r>
          </a:p>
        </p:txBody>
      </p:sp>
      <p:sp>
        <p:nvSpPr>
          <p:cNvPr id="18" name="矩形: 圆角 1"/>
          <p:cNvSpPr/>
          <p:nvPr/>
        </p:nvSpPr>
        <p:spPr>
          <a:xfrm>
            <a:off x="3867438" y="940925"/>
            <a:ext cx="2000706" cy="480131"/>
          </a:xfrm>
          <a:prstGeom prst="roundRect">
            <a:avLst>
              <a:gd name="adj" fmla="val 50000"/>
            </a:avLst>
          </a:prstGeom>
          <a:solidFill>
            <a:srgbClr val="E71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4227742" y="919380"/>
            <a:ext cx="1280098" cy="523220"/>
          </a:xfrm>
          <a:prstGeom prst="rect">
            <a:avLst/>
          </a:prstGeom>
        </p:spPr>
        <p:txBody>
          <a:bodyPr wrap="square">
            <a:spAutoFit/>
          </a:bodyPr>
          <a:lstStyle/>
          <a:p>
            <a:r>
              <a:rPr lang="zh-CN" altLang="en-US" sz="2800" b="1" dirty="0">
                <a:solidFill>
                  <a:srgbClr val="FFFF00"/>
                </a:solidFill>
                <a:latin typeface="微软雅黑" panose="020B0503020204020204" pitchFamily="34" charset="-122"/>
                <a:ea typeface="微软雅黑" panose="020B0503020204020204" pitchFamily="34" charset="-122"/>
              </a:rPr>
              <a:t>第一章</a:t>
            </a:r>
          </a:p>
        </p:txBody>
      </p:sp>
      <p:grpSp>
        <p:nvGrpSpPr>
          <p:cNvPr id="20" name="组合 19"/>
          <p:cNvGrpSpPr/>
          <p:nvPr/>
        </p:nvGrpSpPr>
        <p:grpSpPr>
          <a:xfrm>
            <a:off x="1763688" y="1630974"/>
            <a:ext cx="6192688" cy="255096"/>
            <a:chOff x="1458067" y="1491630"/>
            <a:chExt cx="6192688" cy="255096"/>
          </a:xfrm>
        </p:grpSpPr>
        <p:grpSp>
          <p:nvGrpSpPr>
            <p:cNvPr id="21" name="组合 20"/>
            <p:cNvGrpSpPr/>
            <p:nvPr/>
          </p:nvGrpSpPr>
          <p:grpSpPr>
            <a:xfrm>
              <a:off x="4118171" y="1491630"/>
              <a:ext cx="887762" cy="255096"/>
              <a:chOff x="3965502" y="1879809"/>
              <a:chExt cx="1193100" cy="342834"/>
            </a:xfrm>
            <a:solidFill>
              <a:srgbClr val="E71E17"/>
            </a:solidFill>
          </p:grpSpPr>
          <p:sp>
            <p:nvSpPr>
              <p:cNvPr id="25" name="dark-star-shape_15445"/>
              <p:cNvSpPr>
                <a:spLocks noChangeAspect="1"/>
              </p:cNvSpPr>
              <p:nvPr/>
            </p:nvSpPr>
            <p:spPr bwMode="auto">
              <a:xfrm>
                <a:off x="4391609" y="1879809"/>
                <a:ext cx="360781" cy="342834"/>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26" name="dark-star-shape_15445"/>
              <p:cNvSpPr>
                <a:spLocks noChangeAspect="1"/>
              </p:cNvSpPr>
              <p:nvPr/>
            </p:nvSpPr>
            <p:spPr bwMode="auto">
              <a:xfrm>
                <a:off x="4771621"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27" name="dark-star-shape_15445"/>
              <p:cNvSpPr>
                <a:spLocks noChangeAspect="1"/>
              </p:cNvSpPr>
              <p:nvPr/>
            </p:nvSpPr>
            <p:spPr bwMode="auto">
              <a:xfrm>
                <a:off x="4161559"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28" name="dark-star-shape_15445"/>
              <p:cNvSpPr>
                <a:spLocks noChangeAspect="1"/>
              </p:cNvSpPr>
              <p:nvPr/>
            </p:nvSpPr>
            <p:spPr bwMode="auto">
              <a:xfrm>
                <a:off x="3965502"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29" name="dark-star-shape_15445"/>
              <p:cNvSpPr>
                <a:spLocks noChangeAspect="1"/>
              </p:cNvSpPr>
              <p:nvPr/>
            </p:nvSpPr>
            <p:spPr bwMode="auto">
              <a:xfrm>
                <a:off x="5037912"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grpSp>
        <p:grpSp>
          <p:nvGrpSpPr>
            <p:cNvPr id="22" name="组合 21"/>
            <p:cNvGrpSpPr/>
            <p:nvPr/>
          </p:nvGrpSpPr>
          <p:grpSpPr>
            <a:xfrm>
              <a:off x="1458067" y="1619178"/>
              <a:ext cx="6192688" cy="0"/>
              <a:chOff x="1458067" y="2082167"/>
              <a:chExt cx="6192688" cy="0"/>
            </a:xfrm>
          </p:grpSpPr>
          <p:cxnSp>
            <p:nvCxnSpPr>
              <p:cNvPr id="23" name="直接连接符 22"/>
              <p:cNvCxnSpPr/>
              <p:nvPr/>
            </p:nvCxnSpPr>
            <p:spPr>
              <a:xfrm>
                <a:off x="5148064" y="2082167"/>
                <a:ext cx="2502691" cy="0"/>
              </a:xfrm>
              <a:prstGeom prst="line">
                <a:avLst/>
              </a:prstGeom>
              <a:ln w="15875">
                <a:solidFill>
                  <a:srgbClr val="E71E17"/>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1458067" y="2082167"/>
                <a:ext cx="2537869" cy="0"/>
              </a:xfrm>
              <a:prstGeom prst="line">
                <a:avLst/>
              </a:prstGeom>
              <a:ln w="15875">
                <a:solidFill>
                  <a:srgbClr val="E71E17"/>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fltVal val="0"/>
                                          </p:val>
                                        </p:tav>
                                        <p:tav tm="100000">
                                          <p:val>
                                            <p:strVal val="#ppt_h"/>
                                          </p:val>
                                        </p:tav>
                                      </p:tavLst>
                                    </p:anim>
                                    <p:animEffect transition="in" filter="fade">
                                      <p:cBhvr>
                                        <p:cTn id="13" dur="500"/>
                                        <p:tgtEl>
                                          <p:spTgt spid="19"/>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outVertical)">
                                      <p:cBhvr>
                                        <p:cTn id="17" dur="1000"/>
                                        <p:tgtEl>
                                          <p:spTgt spid="20"/>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wipe(left)">
                                      <p:cBhvr>
                                        <p:cTn id="2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18" grpId="0" animBg="1"/>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687621" y="120806"/>
            <a:ext cx="6260644" cy="461665"/>
          </a:xfrm>
          <a:prstGeom prst="rect">
            <a:avLst/>
          </a:prstGeom>
          <a:effectLst/>
        </p:spPr>
        <p:txBody>
          <a:bodyPr vert="horz" wrap="square">
            <a:spAutoFit/>
          </a:bodyPr>
          <a:lstStyle/>
          <a:p>
            <a:pPr>
              <a:defRPr/>
            </a:pPr>
            <a:r>
              <a:rPr lang="zh-CN" altLang="en-US" sz="2400" b="1" dirty="0">
                <a:solidFill>
                  <a:srgbClr val="E71E17"/>
                </a:solidFill>
                <a:latin typeface="微软雅黑" panose="020B0503020204020204" pitchFamily="34" charset="-122"/>
                <a:ea typeface="微软雅黑" panose="020B0503020204020204" pitchFamily="34" charset="-122"/>
                <a:cs typeface="+mn-ea"/>
                <a:sym typeface="+mn-lt"/>
              </a:rPr>
              <a:t>不忘初心    牢记使命</a:t>
            </a:r>
          </a:p>
        </p:txBody>
      </p:sp>
      <p:pic>
        <p:nvPicPr>
          <p:cNvPr id="2" name="图片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885114" y="1071340"/>
            <a:ext cx="4126301" cy="2824686"/>
          </a:xfrm>
          <a:prstGeom prst="rect">
            <a:avLst/>
          </a:prstGeom>
        </p:spPr>
      </p:pic>
      <p:sp>
        <p:nvSpPr>
          <p:cNvPr id="17" name="Text Box 8"/>
          <p:cNvSpPr txBox="1"/>
          <p:nvPr/>
        </p:nvSpPr>
        <p:spPr>
          <a:xfrm>
            <a:off x="1475656" y="1433739"/>
            <a:ext cx="4485184" cy="461665"/>
          </a:xfrm>
          <a:prstGeom prst="rect">
            <a:avLst/>
          </a:prstGeom>
          <a:noFill/>
        </p:spPr>
        <p:txBody>
          <a:bodyPr wrap="square" rtlCol="0">
            <a:spAutoFit/>
          </a:bodyPr>
          <a:lstStyle>
            <a:defPPr>
              <a:defRPr lang="zh-CN"/>
            </a:defPPr>
            <a:lvl1pPr algn="just">
              <a:defRPr sz="2000">
                <a:solidFill>
                  <a:schemeClr val="tx2"/>
                </a:solidFill>
                <a:latin typeface="+mn-ea"/>
                <a:ea typeface="+mj-ea"/>
              </a:defRPr>
            </a:lvl1pPr>
          </a:lstStyle>
          <a:p>
            <a:r>
              <a:rPr lang="zh-CN" altLang="en-US" sz="2400" b="1" dirty="0">
                <a:solidFill>
                  <a:srgbClr val="D40000"/>
                </a:solidFill>
                <a:latin typeface="+mj-ea"/>
                <a:cs typeface="+mn-ea"/>
              </a:rPr>
              <a:t>为中国人民谋幸福</a:t>
            </a:r>
            <a:endParaRPr lang="zh-CN" altLang="en-US" sz="2400" b="1" dirty="0">
              <a:solidFill>
                <a:srgbClr val="D40000"/>
              </a:solidFill>
              <a:latin typeface="+mj-ea"/>
              <a:cs typeface="+mn-ea"/>
              <a:sym typeface="+mn-lt"/>
            </a:endParaRPr>
          </a:p>
        </p:txBody>
      </p:sp>
      <p:sp>
        <p:nvSpPr>
          <p:cNvPr id="18" name="Text Box 8"/>
          <p:cNvSpPr txBox="1"/>
          <p:nvPr/>
        </p:nvSpPr>
        <p:spPr>
          <a:xfrm>
            <a:off x="2014153" y="2229430"/>
            <a:ext cx="3600872" cy="461665"/>
          </a:xfrm>
          <a:prstGeom prst="rect">
            <a:avLst/>
          </a:prstGeom>
          <a:noFill/>
        </p:spPr>
        <p:txBody>
          <a:bodyPr wrap="square" rtlCol="0">
            <a:spAutoFit/>
          </a:bodyPr>
          <a:lstStyle>
            <a:defPPr>
              <a:defRPr lang="zh-CN"/>
            </a:defPPr>
            <a:lvl1pPr algn="just">
              <a:defRPr sz="2000">
                <a:solidFill>
                  <a:schemeClr val="tx2"/>
                </a:solidFill>
                <a:latin typeface="+mn-ea"/>
                <a:ea typeface="+mj-ea"/>
              </a:defRPr>
            </a:lvl1pPr>
          </a:lstStyle>
          <a:p>
            <a:pPr algn="l"/>
            <a:r>
              <a:rPr lang="zh-CN" altLang="en-US" sz="2400" b="1" dirty="0">
                <a:solidFill>
                  <a:srgbClr val="D40000"/>
                </a:solidFill>
                <a:latin typeface="+mj-ea"/>
                <a:cs typeface="+mn-ea"/>
              </a:rPr>
              <a:t>为中华民族谋复兴</a:t>
            </a:r>
            <a:endParaRPr lang="zh-CN" altLang="en-US" sz="2400" b="1" dirty="0">
              <a:solidFill>
                <a:srgbClr val="D40000"/>
              </a:solidFill>
              <a:latin typeface="+mj-ea"/>
              <a:cs typeface="+mn-ea"/>
              <a:sym typeface="+mn-lt"/>
            </a:endParaRPr>
          </a:p>
        </p:txBody>
      </p:sp>
      <p:sp>
        <p:nvSpPr>
          <p:cNvPr id="19" name="椭圆 18"/>
          <p:cNvSpPr/>
          <p:nvPr/>
        </p:nvSpPr>
        <p:spPr>
          <a:xfrm>
            <a:off x="539552" y="1277467"/>
            <a:ext cx="799743" cy="805036"/>
          </a:xfrm>
          <a:prstGeom prst="ellipse">
            <a:avLst/>
          </a:prstGeom>
          <a:solidFill>
            <a:srgbClr val="D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FFFF00"/>
                </a:solidFill>
                <a:latin typeface="+mj-ea"/>
                <a:ea typeface="+mj-ea"/>
              </a:rPr>
              <a:t>初心</a:t>
            </a:r>
          </a:p>
        </p:txBody>
      </p:sp>
      <p:sp>
        <p:nvSpPr>
          <p:cNvPr id="20" name="椭圆 19"/>
          <p:cNvSpPr/>
          <p:nvPr/>
        </p:nvSpPr>
        <p:spPr>
          <a:xfrm>
            <a:off x="1043608" y="2042331"/>
            <a:ext cx="798753" cy="805037"/>
          </a:xfrm>
          <a:prstGeom prst="ellipse">
            <a:avLst/>
          </a:prstGeom>
          <a:solidFill>
            <a:srgbClr val="D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FFFF00"/>
                </a:solidFill>
                <a:latin typeface="+mj-ea"/>
                <a:ea typeface="+mj-ea"/>
              </a:rPr>
              <a:t>使命</a:t>
            </a:r>
          </a:p>
        </p:txBody>
      </p:sp>
      <p:sp>
        <p:nvSpPr>
          <p:cNvPr id="21" name="文本框 20"/>
          <p:cNvSpPr txBox="1"/>
          <p:nvPr/>
        </p:nvSpPr>
        <p:spPr>
          <a:xfrm>
            <a:off x="539552" y="3542363"/>
            <a:ext cx="8208912" cy="1438855"/>
          </a:xfrm>
          <a:prstGeom prst="rect">
            <a:avLst/>
          </a:prstGeom>
          <a:noFill/>
        </p:spPr>
        <p:txBody>
          <a:bodyPr wrap="square" rtlCol="0">
            <a:spAutoFit/>
          </a:bodyPr>
          <a:lstStyle/>
          <a:p>
            <a:pPr>
              <a:lnSpc>
                <a:spcPts val="3500"/>
              </a:lnSpc>
            </a:pPr>
            <a:r>
              <a:rPr lang="zh-CN" altLang="en-US" sz="2000" b="1" dirty="0">
                <a:solidFill>
                  <a:srgbClr val="540000"/>
                </a:solidFill>
                <a:latin typeface="+mj-ea"/>
                <a:ea typeface="+mj-ea"/>
              </a:rPr>
              <a:t>    “不忘初心，牢记使命”，是党的十九大主题打头的八个大字。总书记在党的十九大报告中指出：“中国共产党人的初心和使命，就是为中国人民谋幸福，为中华民族谋复兴。”</a:t>
            </a: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45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up)">
                                      <p:cBhvr>
                                        <p:cTn id="32" dur="5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animBg="1"/>
      <p:bldP spid="20" grpId="0" animBg="1"/>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687621" y="120806"/>
            <a:ext cx="6260644" cy="461665"/>
          </a:xfrm>
          <a:prstGeom prst="rect">
            <a:avLst/>
          </a:prstGeom>
          <a:effectLst/>
        </p:spPr>
        <p:txBody>
          <a:bodyPr vert="horz" wrap="square">
            <a:spAutoFit/>
          </a:bodyPr>
          <a:lstStyle/>
          <a:p>
            <a:pPr>
              <a:defRPr/>
            </a:pPr>
            <a:r>
              <a:rPr lang="zh-CN" altLang="en-US" sz="2400" b="1" dirty="0">
                <a:solidFill>
                  <a:srgbClr val="E71E17"/>
                </a:solidFill>
                <a:latin typeface="微软雅黑" panose="020B0503020204020204" pitchFamily="34" charset="-122"/>
                <a:ea typeface="微软雅黑" panose="020B0503020204020204" pitchFamily="34" charset="-122"/>
                <a:cs typeface="+mn-ea"/>
                <a:sym typeface="+mn-lt"/>
              </a:rPr>
              <a:t>不忘初心    牢记使命</a:t>
            </a:r>
          </a:p>
        </p:txBody>
      </p:sp>
      <p:sp>
        <p:nvSpPr>
          <p:cNvPr id="20" name="矩形: 圆角 19"/>
          <p:cNvSpPr/>
          <p:nvPr/>
        </p:nvSpPr>
        <p:spPr>
          <a:xfrm>
            <a:off x="1909731" y="973123"/>
            <a:ext cx="5544616" cy="564640"/>
          </a:xfrm>
          <a:prstGeom prst="roundRect">
            <a:avLst/>
          </a:prstGeom>
          <a:solidFill>
            <a:srgbClr val="E71E17"/>
          </a:solidFill>
          <a:ln w="127000">
            <a:solidFill>
              <a:srgbClr val="FF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US" altLang="zh-CN" sz="2400" b="1" dirty="0">
                <a:solidFill>
                  <a:srgbClr val="FFFF00"/>
                </a:solidFill>
                <a:latin typeface="+mj-ea"/>
                <a:ea typeface="+mj-ea"/>
              </a:rPr>
              <a:t>《</a:t>
            </a:r>
            <a:r>
              <a:rPr lang="zh-CN" altLang="en-US" sz="2400" b="1" dirty="0">
                <a:solidFill>
                  <a:srgbClr val="FFFF00"/>
                </a:solidFill>
                <a:latin typeface="+mj-ea"/>
                <a:ea typeface="+mj-ea"/>
              </a:rPr>
              <a:t>共产党宣言</a:t>
            </a:r>
            <a:r>
              <a:rPr lang="en-US" altLang="zh-CN" sz="2400" b="1" dirty="0">
                <a:solidFill>
                  <a:srgbClr val="FFFF00"/>
                </a:solidFill>
                <a:latin typeface="+mj-ea"/>
                <a:ea typeface="+mj-ea"/>
              </a:rPr>
              <a:t>》</a:t>
            </a:r>
            <a:r>
              <a:rPr lang="zh-CN" altLang="en-US" sz="2400" b="1" dirty="0">
                <a:solidFill>
                  <a:srgbClr val="FFFF00"/>
                </a:solidFill>
                <a:latin typeface="+mj-ea"/>
                <a:ea typeface="+mj-ea"/>
              </a:rPr>
              <a:t>：为绝大多数人谋利益</a:t>
            </a:r>
          </a:p>
        </p:txBody>
      </p:sp>
      <p:sp>
        <p:nvSpPr>
          <p:cNvPr id="21" name="矩形 20"/>
          <p:cNvSpPr/>
          <p:nvPr/>
        </p:nvSpPr>
        <p:spPr>
          <a:xfrm>
            <a:off x="687622" y="1779662"/>
            <a:ext cx="7988834" cy="3046988"/>
          </a:xfrm>
          <a:prstGeom prst="rect">
            <a:avLst/>
          </a:prstGeom>
          <a:noFill/>
        </p:spPr>
        <p:txBody>
          <a:bodyPr wrap="square" rtlCol="0">
            <a:spAutoFit/>
          </a:bodyPr>
          <a:lstStyle/>
          <a:p>
            <a:pPr>
              <a:lnSpc>
                <a:spcPct val="150000"/>
              </a:lnSpc>
            </a:pPr>
            <a:r>
              <a:rPr lang="zh-CN" altLang="en-US" sz="1600" dirty="0">
                <a:solidFill>
                  <a:schemeClr val="accent6">
                    <a:lumMod val="75000"/>
                  </a:schemeClr>
                </a:solidFill>
                <a:latin typeface="方正兰亭黑简体" panose="02000000000000000000" pitchFamily="2" charset="-122"/>
                <a:ea typeface="方正兰亭黑简体" panose="02000000000000000000" pitchFamily="2" charset="-122"/>
              </a:rPr>
              <a:t>      追根溯源，中国共产党人的初心和使命是由党的性质和党的指导思想决定的。一切向前走，走得再远，也不能忘记为什么出发。初心，就是当初出发的目的和目标，即为了什么出发、所要到达的目标或所要完成的任务是什么。马克思主义从其问世之日起，就在</a:t>
            </a:r>
            <a:r>
              <a:rPr lang="en-US" altLang="zh-CN" sz="1600" dirty="0">
                <a:solidFill>
                  <a:schemeClr val="accent6">
                    <a:lumMod val="75000"/>
                  </a:schemeClr>
                </a:solidFill>
                <a:latin typeface="方正兰亭黑简体" panose="02000000000000000000" pitchFamily="2" charset="-122"/>
                <a:ea typeface="方正兰亭黑简体" panose="02000000000000000000" pitchFamily="2" charset="-122"/>
              </a:rPr>
              <a:t>《</a:t>
            </a:r>
            <a:r>
              <a:rPr lang="zh-CN" altLang="en-US" sz="1600" dirty="0">
                <a:solidFill>
                  <a:schemeClr val="accent6">
                    <a:lumMod val="75000"/>
                  </a:schemeClr>
                </a:solidFill>
                <a:latin typeface="方正兰亭黑简体" panose="02000000000000000000" pitchFamily="2" charset="-122"/>
                <a:ea typeface="方正兰亭黑简体" panose="02000000000000000000" pitchFamily="2" charset="-122"/>
              </a:rPr>
              <a:t>共产党宣言</a:t>
            </a:r>
            <a:r>
              <a:rPr lang="en-US" altLang="zh-CN" sz="1600" dirty="0">
                <a:solidFill>
                  <a:schemeClr val="accent6">
                    <a:lumMod val="75000"/>
                  </a:schemeClr>
                </a:solidFill>
                <a:latin typeface="方正兰亭黑简体" panose="02000000000000000000" pitchFamily="2" charset="-122"/>
                <a:ea typeface="方正兰亭黑简体" panose="02000000000000000000" pitchFamily="2" charset="-122"/>
              </a:rPr>
              <a:t>》</a:t>
            </a:r>
            <a:r>
              <a:rPr lang="zh-CN" altLang="en-US" sz="1600" dirty="0">
                <a:solidFill>
                  <a:schemeClr val="accent6">
                    <a:lumMod val="75000"/>
                  </a:schemeClr>
                </a:solidFill>
                <a:latin typeface="方正兰亭黑简体" panose="02000000000000000000" pitchFamily="2" charset="-122"/>
                <a:ea typeface="方正兰亭黑简体" panose="02000000000000000000" pitchFamily="2" charset="-122"/>
              </a:rPr>
              <a:t>中指出：“无产阶级的运动是绝大多数人的、为绝大多数人谋利益的独立的运动。”而共产党人“没有任何同整个无产阶级的利益不同的利益”。</a:t>
            </a:r>
            <a:r>
              <a:rPr lang="en-US" altLang="zh-CN" sz="1600" dirty="0">
                <a:solidFill>
                  <a:schemeClr val="accent6">
                    <a:lumMod val="75000"/>
                  </a:schemeClr>
                </a:solidFill>
                <a:latin typeface="方正兰亭黑简体" panose="02000000000000000000" pitchFamily="2" charset="-122"/>
                <a:ea typeface="方正兰亭黑简体" panose="02000000000000000000" pitchFamily="2" charset="-122"/>
              </a:rPr>
              <a:t>《</a:t>
            </a:r>
            <a:r>
              <a:rPr lang="zh-CN" altLang="en-US" sz="1600" dirty="0">
                <a:solidFill>
                  <a:schemeClr val="accent6">
                    <a:lumMod val="75000"/>
                  </a:schemeClr>
                </a:solidFill>
                <a:latin typeface="方正兰亭黑简体" panose="02000000000000000000" pitchFamily="2" charset="-122"/>
                <a:ea typeface="方正兰亭黑简体" panose="02000000000000000000" pitchFamily="2" charset="-122"/>
              </a:rPr>
              <a:t>共产党宣言</a:t>
            </a:r>
            <a:r>
              <a:rPr lang="en-US" altLang="zh-CN" sz="1600" dirty="0">
                <a:solidFill>
                  <a:schemeClr val="accent6">
                    <a:lumMod val="75000"/>
                  </a:schemeClr>
                </a:solidFill>
                <a:latin typeface="方正兰亭黑简体" panose="02000000000000000000" pitchFamily="2" charset="-122"/>
                <a:ea typeface="方正兰亭黑简体" panose="02000000000000000000" pitchFamily="2" charset="-122"/>
              </a:rPr>
              <a:t>》</a:t>
            </a:r>
            <a:r>
              <a:rPr lang="zh-CN" altLang="en-US" sz="1600" dirty="0">
                <a:solidFill>
                  <a:schemeClr val="accent6">
                    <a:lumMod val="75000"/>
                  </a:schemeClr>
                </a:solidFill>
                <a:latin typeface="方正兰亭黑简体" panose="02000000000000000000" pitchFamily="2" charset="-122"/>
                <a:ea typeface="方正兰亭黑简体" panose="02000000000000000000" pitchFamily="2" charset="-122"/>
              </a:rPr>
              <a:t>表明，马克思主义和它指导下的共产党人的初心和使命，就是为绝大多数人谋利益，遵循“资产阶级的灭亡和无产阶级的胜利是同样不可避免的”社会发展规律，用每个人自由发展的联合体即共产主义社会代替那存在着阶级和阶级对立的旧社会。</a:t>
            </a: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1" presetClass="entr" presetSubtype="0" fill="hold" grpId="0" nodeType="afterEffect">
                                  <p:stCondLst>
                                    <p:cond delay="0"/>
                                  </p:stCondLst>
                                  <p:iterate type="lt">
                                    <p:tmPct val="1333"/>
                                  </p:iterate>
                                  <p:childTnLst>
                                    <p:set>
                                      <p:cBhvr>
                                        <p:cTn id="12" dur="1" fill="hold">
                                          <p:stCondLst>
                                            <p:cond delay="0"/>
                                          </p:stCondLst>
                                        </p:cTn>
                                        <p:tgtEl>
                                          <p:spTgt spid="21"/>
                                        </p:tgtEl>
                                        <p:attrNameLst>
                                          <p:attrName>style.visibility</p:attrName>
                                        </p:attrNameLst>
                                      </p:cBhvr>
                                      <p:to>
                                        <p:strVal val="visible"/>
                                      </p:to>
                                    </p:set>
                                    <p:anim calcmode="lin" valueType="num">
                                      <p:cBhvr>
                                        <p:cTn id="13" dur="750" fill="hold"/>
                                        <p:tgtEl>
                                          <p:spTgt spid="21"/>
                                        </p:tgtEl>
                                        <p:attrNameLst>
                                          <p:attrName>ppt_w</p:attrName>
                                        </p:attrNameLst>
                                      </p:cBhvr>
                                      <p:tavLst>
                                        <p:tav tm="0">
                                          <p:val>
                                            <p:fltVal val="0"/>
                                          </p:val>
                                        </p:tav>
                                        <p:tav tm="100000">
                                          <p:val>
                                            <p:strVal val="#ppt_w"/>
                                          </p:val>
                                        </p:tav>
                                      </p:tavLst>
                                    </p:anim>
                                    <p:anim calcmode="lin" valueType="num">
                                      <p:cBhvr>
                                        <p:cTn id="14" dur="750" fill="hold"/>
                                        <p:tgtEl>
                                          <p:spTgt spid="21"/>
                                        </p:tgtEl>
                                        <p:attrNameLst>
                                          <p:attrName>ppt_h</p:attrName>
                                        </p:attrNameLst>
                                      </p:cBhvr>
                                      <p:tavLst>
                                        <p:tav tm="0">
                                          <p:val>
                                            <p:fltVal val="0"/>
                                          </p:val>
                                        </p:tav>
                                        <p:tav tm="100000">
                                          <p:val>
                                            <p:strVal val="#ppt_h"/>
                                          </p:val>
                                        </p:tav>
                                      </p:tavLst>
                                    </p:anim>
                                    <p:anim calcmode="lin" valueType="num">
                                      <p:cBhvr>
                                        <p:cTn id="15" dur="750" fill="hold"/>
                                        <p:tgtEl>
                                          <p:spTgt spid="21"/>
                                        </p:tgtEl>
                                        <p:attrNameLst>
                                          <p:attrName>style.rotation</p:attrName>
                                        </p:attrNameLst>
                                      </p:cBhvr>
                                      <p:tavLst>
                                        <p:tav tm="0">
                                          <p:val>
                                            <p:fltVal val="90"/>
                                          </p:val>
                                        </p:tav>
                                        <p:tav tm="100000">
                                          <p:val>
                                            <p:fltVal val="0"/>
                                          </p:val>
                                        </p:tav>
                                      </p:tavLst>
                                    </p:anim>
                                    <p:animEffect transition="in" filter="fade">
                                      <p:cBhvr>
                                        <p:cTn id="16"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687621" y="120806"/>
            <a:ext cx="6260644" cy="461665"/>
          </a:xfrm>
          <a:prstGeom prst="rect">
            <a:avLst/>
          </a:prstGeom>
          <a:effectLst/>
        </p:spPr>
        <p:txBody>
          <a:bodyPr vert="horz" wrap="square">
            <a:spAutoFit/>
          </a:bodyPr>
          <a:lstStyle/>
          <a:p>
            <a:pPr>
              <a:defRPr/>
            </a:pPr>
            <a:r>
              <a:rPr lang="zh-CN" altLang="en-US" sz="2400" b="1" dirty="0">
                <a:solidFill>
                  <a:srgbClr val="E71E17"/>
                </a:solidFill>
                <a:latin typeface="微软雅黑" panose="020B0503020204020204" pitchFamily="34" charset="-122"/>
                <a:ea typeface="微软雅黑" panose="020B0503020204020204" pitchFamily="34" charset="-122"/>
                <a:cs typeface="+mn-ea"/>
                <a:sym typeface="+mn-lt"/>
              </a:rPr>
              <a:t>不忘初心    牢记使命</a:t>
            </a:r>
          </a:p>
        </p:txBody>
      </p:sp>
      <p:sp>
        <p:nvSpPr>
          <p:cNvPr id="20" name="矩形: 圆角 19"/>
          <p:cNvSpPr/>
          <p:nvPr/>
        </p:nvSpPr>
        <p:spPr>
          <a:xfrm>
            <a:off x="1909731" y="973123"/>
            <a:ext cx="5544616" cy="564640"/>
          </a:xfrm>
          <a:prstGeom prst="roundRect">
            <a:avLst/>
          </a:prstGeom>
          <a:solidFill>
            <a:srgbClr val="E71E17"/>
          </a:solidFill>
          <a:ln w="127000">
            <a:solidFill>
              <a:srgbClr val="FF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2400" b="1" dirty="0">
                <a:solidFill>
                  <a:srgbClr val="FFFF00"/>
                </a:solidFill>
                <a:latin typeface="+mj-ea"/>
                <a:ea typeface="+mj-ea"/>
              </a:rPr>
              <a:t>历史唯物主义：为人民谋利益</a:t>
            </a:r>
          </a:p>
        </p:txBody>
      </p:sp>
      <p:sp>
        <p:nvSpPr>
          <p:cNvPr id="21" name="矩形 20"/>
          <p:cNvSpPr/>
          <p:nvPr/>
        </p:nvSpPr>
        <p:spPr>
          <a:xfrm>
            <a:off x="687622" y="1779662"/>
            <a:ext cx="7988834" cy="3046988"/>
          </a:xfrm>
          <a:prstGeom prst="rect">
            <a:avLst/>
          </a:prstGeom>
          <a:noFill/>
        </p:spPr>
        <p:txBody>
          <a:bodyPr wrap="square" rtlCol="0">
            <a:spAutoFit/>
          </a:bodyPr>
          <a:lstStyle/>
          <a:p>
            <a:pPr>
              <a:lnSpc>
                <a:spcPct val="150000"/>
              </a:lnSpc>
            </a:pPr>
            <a:r>
              <a:rPr lang="zh-CN" altLang="en-US" sz="1600" dirty="0">
                <a:solidFill>
                  <a:schemeClr val="accent6">
                    <a:lumMod val="75000"/>
                  </a:schemeClr>
                </a:solidFill>
                <a:latin typeface="方正兰亭黑简体" panose="02000000000000000000" pitchFamily="2" charset="-122"/>
                <a:ea typeface="方正兰亭黑简体" panose="02000000000000000000" pitchFamily="2" charset="-122"/>
              </a:rPr>
              <a:t>      中国共产党人的初心和使命，是马克思主义同中国实际相结合的产物。唯物史观和唯心史观的对立，从如何看待作为社会运动主体的人和如何看待社会客观规律两方面表现出来。马克思以前旧的历史理论有两个主要缺陷，一个是不懂得社会发展规律，一个是忽视人民群众的作用。马克思创立的历史唯物主义揭示了社会发展客观规律，又阐明了人民群众是历史的创造者。由此就决定了，共产党人的初心和使命表现于相互关联的两个方面：遵循社会客观规律，推动历史前进，实现共产主义；依靠人民群众的力量，为人民谋利益。所以中国共产党人的初心和使命，就在于为中国人民谋幸福和通过社会变革与发展实现中华民族复兴，是这二者的统一。</a:t>
            </a: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1" presetClass="entr" presetSubtype="0" fill="hold" grpId="0" nodeType="afterEffect">
                                  <p:stCondLst>
                                    <p:cond delay="0"/>
                                  </p:stCondLst>
                                  <p:iterate type="lt">
                                    <p:tmPct val="1333"/>
                                  </p:iterate>
                                  <p:childTnLst>
                                    <p:set>
                                      <p:cBhvr>
                                        <p:cTn id="12" dur="1" fill="hold">
                                          <p:stCondLst>
                                            <p:cond delay="0"/>
                                          </p:stCondLst>
                                        </p:cTn>
                                        <p:tgtEl>
                                          <p:spTgt spid="21"/>
                                        </p:tgtEl>
                                        <p:attrNameLst>
                                          <p:attrName>style.visibility</p:attrName>
                                        </p:attrNameLst>
                                      </p:cBhvr>
                                      <p:to>
                                        <p:strVal val="visible"/>
                                      </p:to>
                                    </p:set>
                                    <p:anim calcmode="lin" valueType="num">
                                      <p:cBhvr>
                                        <p:cTn id="13" dur="750" fill="hold"/>
                                        <p:tgtEl>
                                          <p:spTgt spid="21"/>
                                        </p:tgtEl>
                                        <p:attrNameLst>
                                          <p:attrName>ppt_w</p:attrName>
                                        </p:attrNameLst>
                                      </p:cBhvr>
                                      <p:tavLst>
                                        <p:tav tm="0">
                                          <p:val>
                                            <p:fltVal val="0"/>
                                          </p:val>
                                        </p:tav>
                                        <p:tav tm="100000">
                                          <p:val>
                                            <p:strVal val="#ppt_w"/>
                                          </p:val>
                                        </p:tav>
                                      </p:tavLst>
                                    </p:anim>
                                    <p:anim calcmode="lin" valueType="num">
                                      <p:cBhvr>
                                        <p:cTn id="14" dur="750" fill="hold"/>
                                        <p:tgtEl>
                                          <p:spTgt spid="21"/>
                                        </p:tgtEl>
                                        <p:attrNameLst>
                                          <p:attrName>ppt_h</p:attrName>
                                        </p:attrNameLst>
                                      </p:cBhvr>
                                      <p:tavLst>
                                        <p:tav tm="0">
                                          <p:val>
                                            <p:fltVal val="0"/>
                                          </p:val>
                                        </p:tav>
                                        <p:tav tm="100000">
                                          <p:val>
                                            <p:strVal val="#ppt_h"/>
                                          </p:val>
                                        </p:tav>
                                      </p:tavLst>
                                    </p:anim>
                                    <p:anim calcmode="lin" valueType="num">
                                      <p:cBhvr>
                                        <p:cTn id="15" dur="750" fill="hold"/>
                                        <p:tgtEl>
                                          <p:spTgt spid="21"/>
                                        </p:tgtEl>
                                        <p:attrNameLst>
                                          <p:attrName>style.rotation</p:attrName>
                                        </p:attrNameLst>
                                      </p:cBhvr>
                                      <p:tavLst>
                                        <p:tav tm="0">
                                          <p:val>
                                            <p:fltVal val="90"/>
                                          </p:val>
                                        </p:tav>
                                        <p:tav tm="100000">
                                          <p:val>
                                            <p:fltVal val="0"/>
                                          </p:val>
                                        </p:tav>
                                      </p:tavLst>
                                    </p:anim>
                                    <p:animEffect transition="in" filter="fade">
                                      <p:cBhvr>
                                        <p:cTn id="16"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687621" y="120806"/>
            <a:ext cx="6260644" cy="461665"/>
          </a:xfrm>
          <a:prstGeom prst="rect">
            <a:avLst/>
          </a:prstGeom>
          <a:effectLst/>
        </p:spPr>
        <p:txBody>
          <a:bodyPr vert="horz" wrap="square">
            <a:spAutoFit/>
          </a:bodyPr>
          <a:lstStyle/>
          <a:p>
            <a:pPr>
              <a:defRPr/>
            </a:pPr>
            <a:r>
              <a:rPr lang="zh-CN" altLang="en-US" sz="2400" b="1" dirty="0">
                <a:solidFill>
                  <a:srgbClr val="E71E17"/>
                </a:solidFill>
                <a:latin typeface="微软雅黑" panose="020B0503020204020204" pitchFamily="34" charset="-122"/>
                <a:ea typeface="微软雅黑" panose="020B0503020204020204" pitchFamily="34" charset="-122"/>
                <a:cs typeface="+mn-ea"/>
                <a:sym typeface="+mn-lt"/>
              </a:rPr>
              <a:t>不忘初心    牢记使命</a:t>
            </a:r>
          </a:p>
        </p:txBody>
      </p:sp>
      <p:sp>
        <p:nvSpPr>
          <p:cNvPr id="20" name="矩形: 圆角 19"/>
          <p:cNvSpPr/>
          <p:nvPr/>
        </p:nvSpPr>
        <p:spPr>
          <a:xfrm>
            <a:off x="1909731" y="973123"/>
            <a:ext cx="5544616" cy="564640"/>
          </a:xfrm>
          <a:prstGeom prst="roundRect">
            <a:avLst/>
          </a:prstGeom>
          <a:solidFill>
            <a:srgbClr val="E71E17"/>
          </a:solidFill>
          <a:ln w="127000">
            <a:solidFill>
              <a:srgbClr val="FF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2400" b="1" dirty="0">
                <a:solidFill>
                  <a:srgbClr val="FFFF00"/>
                </a:solidFill>
                <a:latin typeface="+mj-ea"/>
                <a:ea typeface="+mj-ea"/>
              </a:rPr>
              <a:t> </a:t>
            </a:r>
            <a:r>
              <a:rPr lang="en-US" altLang="zh-CN" sz="2400" b="1" dirty="0">
                <a:solidFill>
                  <a:srgbClr val="FFFF00"/>
                </a:solidFill>
                <a:latin typeface="+mj-ea"/>
                <a:ea typeface="+mj-ea"/>
              </a:rPr>
              <a:t>90</a:t>
            </a:r>
            <a:r>
              <a:rPr lang="zh-CN" altLang="en-US" sz="2400" b="1" dirty="0">
                <a:solidFill>
                  <a:srgbClr val="FFFF00"/>
                </a:solidFill>
                <a:latin typeface="+mj-ea"/>
                <a:ea typeface="+mj-ea"/>
              </a:rPr>
              <a:t>多年来：为实现党的目标而奋斗</a:t>
            </a:r>
          </a:p>
        </p:txBody>
      </p:sp>
      <p:sp>
        <p:nvSpPr>
          <p:cNvPr id="21" name="矩形 20"/>
          <p:cNvSpPr/>
          <p:nvPr/>
        </p:nvSpPr>
        <p:spPr>
          <a:xfrm>
            <a:off x="687622" y="1779662"/>
            <a:ext cx="7988834" cy="3323987"/>
          </a:xfrm>
          <a:prstGeom prst="rect">
            <a:avLst/>
          </a:prstGeom>
          <a:noFill/>
        </p:spPr>
        <p:txBody>
          <a:bodyPr wrap="square" rtlCol="0">
            <a:spAutoFit/>
          </a:bodyPr>
          <a:lstStyle/>
          <a:p>
            <a:pPr>
              <a:lnSpc>
                <a:spcPct val="150000"/>
              </a:lnSpc>
            </a:pPr>
            <a:r>
              <a:rPr lang="zh-CN" altLang="en-US" sz="1400" dirty="0">
                <a:solidFill>
                  <a:schemeClr val="accent6">
                    <a:lumMod val="75000"/>
                  </a:schemeClr>
                </a:solidFill>
                <a:latin typeface="方正兰亭黑简体" panose="02000000000000000000" pitchFamily="2" charset="-122"/>
                <a:ea typeface="方正兰亭黑简体" panose="02000000000000000000" pitchFamily="2" charset="-122"/>
              </a:rPr>
              <a:t>       </a:t>
            </a:r>
            <a:r>
              <a:rPr lang="en-US" altLang="zh-CN" sz="1400" dirty="0">
                <a:solidFill>
                  <a:schemeClr val="accent6">
                    <a:lumMod val="75000"/>
                  </a:schemeClr>
                </a:solidFill>
                <a:latin typeface="方正兰亭黑简体" panose="02000000000000000000" pitchFamily="2" charset="-122"/>
                <a:ea typeface="方正兰亭黑简体" panose="02000000000000000000" pitchFamily="2" charset="-122"/>
              </a:rPr>
              <a:t>90</a:t>
            </a:r>
            <a:r>
              <a:rPr lang="zh-CN" altLang="en-US" sz="1400" dirty="0">
                <a:solidFill>
                  <a:schemeClr val="accent6">
                    <a:lumMod val="75000"/>
                  </a:schemeClr>
                </a:solidFill>
                <a:latin typeface="方正兰亭黑简体" panose="02000000000000000000" pitchFamily="2" charset="-122"/>
                <a:ea typeface="方正兰亭黑简体" panose="02000000000000000000" pitchFamily="2" charset="-122"/>
              </a:rPr>
              <a:t>多年来，一代又一代共产党人不忘初心、牢记使命，始终保持着对人民的赤子之心，为实现党的目标而奋斗。这集中体现在党的政治路线和群众路线及其指引下的实践之中。党的政治路线也称基本路线，是党在中国革命和建设的各个历史时期，明确提出自己的奋斗目标和实现目标的方针、政策，并且高度概括起来而形成的党在一定历史阶段的总路线。党的新民主主义革命总路线，过渡时期总路线，和社会主义初级阶段的基本路线表明，党在各个历史阶段的政治路线最终都指向一个远大目标，那就是共产主义。党的群众路线是党的一切工作的根本路线。它回答了党的一切工作为了谁，依靠谁，和党如何领导群众去完成历史使命的问题。群众路线的丰富内涵，聚焦到一点就是人民。政治路线和群众路线的统一体现了遵循社会客观规律和坚持人民主体地位的统一，党的奋斗目标和党的宗旨的统一。</a:t>
            </a:r>
            <a:r>
              <a:rPr lang="en-US" altLang="zh-CN" sz="1400" dirty="0">
                <a:solidFill>
                  <a:schemeClr val="accent6">
                    <a:lumMod val="75000"/>
                  </a:schemeClr>
                </a:solidFill>
                <a:latin typeface="方正兰亭黑简体" panose="02000000000000000000" pitchFamily="2" charset="-122"/>
                <a:ea typeface="方正兰亭黑简体" panose="02000000000000000000" pitchFamily="2" charset="-122"/>
              </a:rPr>
              <a:t>90</a:t>
            </a:r>
            <a:r>
              <a:rPr lang="zh-CN" altLang="en-US" sz="1400" dirty="0">
                <a:solidFill>
                  <a:schemeClr val="accent6">
                    <a:lumMod val="75000"/>
                  </a:schemeClr>
                </a:solidFill>
                <a:latin typeface="方正兰亭黑简体" panose="02000000000000000000" pitchFamily="2" charset="-122"/>
                <a:ea typeface="方正兰亭黑简体" panose="02000000000000000000" pitchFamily="2" charset="-122"/>
              </a:rPr>
              <a:t>多年来党的政治路线和群众路线指引下的历程和成就，证明中国共产党人始终不忘初心，担当起了自己的历史使命。</a:t>
            </a: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1" presetClass="entr" presetSubtype="0" fill="hold" grpId="0" nodeType="afterEffect">
                                  <p:stCondLst>
                                    <p:cond delay="0"/>
                                  </p:stCondLst>
                                  <p:iterate type="lt">
                                    <p:tmPct val="1333"/>
                                  </p:iterate>
                                  <p:childTnLst>
                                    <p:set>
                                      <p:cBhvr>
                                        <p:cTn id="12" dur="1" fill="hold">
                                          <p:stCondLst>
                                            <p:cond delay="0"/>
                                          </p:stCondLst>
                                        </p:cTn>
                                        <p:tgtEl>
                                          <p:spTgt spid="21"/>
                                        </p:tgtEl>
                                        <p:attrNameLst>
                                          <p:attrName>style.visibility</p:attrName>
                                        </p:attrNameLst>
                                      </p:cBhvr>
                                      <p:to>
                                        <p:strVal val="visible"/>
                                      </p:to>
                                    </p:set>
                                    <p:anim calcmode="lin" valueType="num">
                                      <p:cBhvr>
                                        <p:cTn id="13" dur="750" fill="hold"/>
                                        <p:tgtEl>
                                          <p:spTgt spid="21"/>
                                        </p:tgtEl>
                                        <p:attrNameLst>
                                          <p:attrName>ppt_w</p:attrName>
                                        </p:attrNameLst>
                                      </p:cBhvr>
                                      <p:tavLst>
                                        <p:tav tm="0">
                                          <p:val>
                                            <p:fltVal val="0"/>
                                          </p:val>
                                        </p:tav>
                                        <p:tav tm="100000">
                                          <p:val>
                                            <p:strVal val="#ppt_w"/>
                                          </p:val>
                                        </p:tav>
                                      </p:tavLst>
                                    </p:anim>
                                    <p:anim calcmode="lin" valueType="num">
                                      <p:cBhvr>
                                        <p:cTn id="14" dur="750" fill="hold"/>
                                        <p:tgtEl>
                                          <p:spTgt spid="21"/>
                                        </p:tgtEl>
                                        <p:attrNameLst>
                                          <p:attrName>ppt_h</p:attrName>
                                        </p:attrNameLst>
                                      </p:cBhvr>
                                      <p:tavLst>
                                        <p:tav tm="0">
                                          <p:val>
                                            <p:fltVal val="0"/>
                                          </p:val>
                                        </p:tav>
                                        <p:tav tm="100000">
                                          <p:val>
                                            <p:strVal val="#ppt_h"/>
                                          </p:val>
                                        </p:tav>
                                      </p:tavLst>
                                    </p:anim>
                                    <p:anim calcmode="lin" valueType="num">
                                      <p:cBhvr>
                                        <p:cTn id="15" dur="750" fill="hold"/>
                                        <p:tgtEl>
                                          <p:spTgt spid="21"/>
                                        </p:tgtEl>
                                        <p:attrNameLst>
                                          <p:attrName>style.rotation</p:attrName>
                                        </p:attrNameLst>
                                      </p:cBhvr>
                                      <p:tavLst>
                                        <p:tav tm="0">
                                          <p:val>
                                            <p:fltVal val="90"/>
                                          </p:val>
                                        </p:tav>
                                        <p:tav tm="100000">
                                          <p:val>
                                            <p:fltVal val="0"/>
                                          </p:val>
                                        </p:tav>
                                      </p:tavLst>
                                    </p:anim>
                                    <p:animEffect transition="in" filter="fade">
                                      <p:cBhvr>
                                        <p:cTn id="16"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687621" y="120806"/>
            <a:ext cx="6260644" cy="461665"/>
          </a:xfrm>
          <a:prstGeom prst="rect">
            <a:avLst/>
          </a:prstGeom>
          <a:effectLst/>
        </p:spPr>
        <p:txBody>
          <a:bodyPr vert="horz" wrap="square">
            <a:spAutoFit/>
          </a:bodyPr>
          <a:lstStyle/>
          <a:p>
            <a:pPr>
              <a:defRPr/>
            </a:pPr>
            <a:r>
              <a:rPr lang="zh-CN" altLang="en-US" sz="2400" b="1" dirty="0">
                <a:solidFill>
                  <a:srgbClr val="E71E17"/>
                </a:solidFill>
                <a:latin typeface="微软雅黑" panose="020B0503020204020204" pitchFamily="34" charset="-122"/>
                <a:ea typeface="微软雅黑" panose="020B0503020204020204" pitchFamily="34" charset="-122"/>
                <a:cs typeface="+mn-ea"/>
                <a:sym typeface="+mn-lt"/>
              </a:rPr>
              <a:t>不忘初心    牢记使命</a:t>
            </a:r>
          </a:p>
        </p:txBody>
      </p:sp>
      <p:sp>
        <p:nvSpPr>
          <p:cNvPr id="20" name="矩形: 圆角 19"/>
          <p:cNvSpPr/>
          <p:nvPr/>
        </p:nvSpPr>
        <p:spPr>
          <a:xfrm>
            <a:off x="1478696" y="1059582"/>
            <a:ext cx="6406686" cy="564640"/>
          </a:xfrm>
          <a:prstGeom prst="roundRect">
            <a:avLst/>
          </a:prstGeom>
          <a:solidFill>
            <a:srgbClr val="E71E17"/>
          </a:solidFill>
          <a:ln w="127000">
            <a:solidFill>
              <a:srgbClr val="FF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2400" b="1" dirty="0">
                <a:solidFill>
                  <a:srgbClr val="FFFF00"/>
                </a:solidFill>
                <a:latin typeface="+mj-ea"/>
                <a:ea typeface="+mj-ea"/>
              </a:rPr>
              <a:t>人民对美好生活的向往，就是我们的奋斗目标。</a:t>
            </a:r>
          </a:p>
        </p:txBody>
      </p:sp>
      <p:sp>
        <p:nvSpPr>
          <p:cNvPr id="21" name="矩形 20"/>
          <p:cNvSpPr/>
          <p:nvPr/>
        </p:nvSpPr>
        <p:spPr>
          <a:xfrm>
            <a:off x="687622" y="1779662"/>
            <a:ext cx="7988834" cy="2961708"/>
          </a:xfrm>
          <a:prstGeom prst="rect">
            <a:avLst/>
          </a:prstGeom>
          <a:noFill/>
        </p:spPr>
        <p:txBody>
          <a:bodyPr wrap="square" rtlCol="0">
            <a:spAutoFit/>
          </a:bodyPr>
          <a:lstStyle/>
          <a:p>
            <a:pPr>
              <a:lnSpc>
                <a:spcPct val="150000"/>
              </a:lnSpc>
            </a:pPr>
            <a:r>
              <a:rPr lang="zh-CN" altLang="en-US" sz="1400" dirty="0">
                <a:solidFill>
                  <a:schemeClr val="accent6">
                    <a:lumMod val="75000"/>
                  </a:schemeClr>
                </a:solidFill>
                <a:latin typeface="方正兰亭黑简体" panose="02000000000000000000" pitchFamily="2" charset="-122"/>
                <a:ea typeface="方正兰亭黑简体" panose="02000000000000000000" pitchFamily="2" charset="-122"/>
              </a:rPr>
              <a:t>      总书记在党的十八届中央政治局常委同中外记者见面时说：“人民对美好生活的向往，就是我们的奋斗目标。”五年后，习近平总书记在阐述党的十九大的主题时再次强调：“永远把人民对美好生活的向往作为奋斗目标。”这句朴素的话语，深刻揭示了党的宗旨和党的奋斗目标、为人民谋幸福和为中华民族谋复兴的内在关联，表达了中国共产党人的初心和使命。实现中华民族复兴是党在现阶段的奋斗目标，实现共产主义是党的最终奋斗目标，都代表了人民根本利益，体现了党“永远把人民对美好生活的向往作为奋斗目标”。党的十九大报告贯穿着大会主题中“不忘初心、牢记使命”的精神，是中国共产党人为中国人民谋幸福、为中华民族谋复兴的政治宣言和行动纲领。习近平总书记在参观</a:t>
            </a:r>
            <a:r>
              <a:rPr lang="en-US" altLang="zh-CN" sz="1400" dirty="0">
                <a:solidFill>
                  <a:schemeClr val="accent6">
                    <a:lumMod val="75000"/>
                  </a:schemeClr>
                </a:solidFill>
                <a:latin typeface="方正兰亭黑简体" panose="02000000000000000000" pitchFamily="2" charset="-122"/>
                <a:ea typeface="方正兰亭黑简体" panose="02000000000000000000" pitchFamily="2" charset="-122"/>
              </a:rPr>
              <a:t>《</a:t>
            </a:r>
            <a:r>
              <a:rPr lang="zh-CN" altLang="en-US" sz="1400" dirty="0">
                <a:solidFill>
                  <a:schemeClr val="accent6">
                    <a:lumMod val="75000"/>
                  </a:schemeClr>
                </a:solidFill>
                <a:latin typeface="方正兰亭黑简体" panose="02000000000000000000" pitchFamily="2" charset="-122"/>
                <a:ea typeface="方正兰亭黑简体" panose="02000000000000000000" pitchFamily="2" charset="-122"/>
              </a:rPr>
              <a:t>复兴之路</a:t>
            </a:r>
            <a:r>
              <a:rPr lang="en-US" altLang="zh-CN" sz="1400" dirty="0">
                <a:solidFill>
                  <a:schemeClr val="accent6">
                    <a:lumMod val="75000"/>
                  </a:schemeClr>
                </a:solidFill>
                <a:latin typeface="方正兰亭黑简体" panose="02000000000000000000" pitchFamily="2" charset="-122"/>
                <a:ea typeface="方正兰亭黑简体" panose="02000000000000000000" pitchFamily="2" charset="-122"/>
              </a:rPr>
              <a:t>》</a:t>
            </a:r>
            <a:r>
              <a:rPr lang="zh-CN" altLang="en-US" sz="1400" dirty="0">
                <a:solidFill>
                  <a:schemeClr val="accent6">
                    <a:lumMod val="75000"/>
                  </a:schemeClr>
                </a:solidFill>
                <a:latin typeface="方正兰亭黑简体" panose="02000000000000000000" pitchFamily="2" charset="-122"/>
                <a:ea typeface="方正兰亭黑简体" panose="02000000000000000000" pitchFamily="2" charset="-122"/>
              </a:rPr>
              <a:t>展览时指出，我们总结历史经验，不断艰辛探索，“终于找到了实现中华民族伟大复兴的正确道路”，“这条道路就是中国特色社会主义”。</a:t>
            </a: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1" presetClass="entr" presetSubtype="0" fill="hold" grpId="0" nodeType="afterEffect">
                                  <p:stCondLst>
                                    <p:cond delay="0"/>
                                  </p:stCondLst>
                                  <p:iterate type="lt">
                                    <p:tmPct val="1333"/>
                                  </p:iterate>
                                  <p:childTnLst>
                                    <p:set>
                                      <p:cBhvr>
                                        <p:cTn id="12" dur="1" fill="hold">
                                          <p:stCondLst>
                                            <p:cond delay="0"/>
                                          </p:stCondLst>
                                        </p:cTn>
                                        <p:tgtEl>
                                          <p:spTgt spid="21"/>
                                        </p:tgtEl>
                                        <p:attrNameLst>
                                          <p:attrName>style.visibility</p:attrName>
                                        </p:attrNameLst>
                                      </p:cBhvr>
                                      <p:to>
                                        <p:strVal val="visible"/>
                                      </p:to>
                                    </p:set>
                                    <p:anim calcmode="lin" valueType="num">
                                      <p:cBhvr>
                                        <p:cTn id="13" dur="750" fill="hold"/>
                                        <p:tgtEl>
                                          <p:spTgt spid="21"/>
                                        </p:tgtEl>
                                        <p:attrNameLst>
                                          <p:attrName>ppt_w</p:attrName>
                                        </p:attrNameLst>
                                      </p:cBhvr>
                                      <p:tavLst>
                                        <p:tav tm="0">
                                          <p:val>
                                            <p:fltVal val="0"/>
                                          </p:val>
                                        </p:tav>
                                        <p:tav tm="100000">
                                          <p:val>
                                            <p:strVal val="#ppt_w"/>
                                          </p:val>
                                        </p:tav>
                                      </p:tavLst>
                                    </p:anim>
                                    <p:anim calcmode="lin" valueType="num">
                                      <p:cBhvr>
                                        <p:cTn id="14" dur="750" fill="hold"/>
                                        <p:tgtEl>
                                          <p:spTgt spid="21"/>
                                        </p:tgtEl>
                                        <p:attrNameLst>
                                          <p:attrName>ppt_h</p:attrName>
                                        </p:attrNameLst>
                                      </p:cBhvr>
                                      <p:tavLst>
                                        <p:tav tm="0">
                                          <p:val>
                                            <p:fltVal val="0"/>
                                          </p:val>
                                        </p:tav>
                                        <p:tav tm="100000">
                                          <p:val>
                                            <p:strVal val="#ppt_h"/>
                                          </p:val>
                                        </p:tav>
                                      </p:tavLst>
                                    </p:anim>
                                    <p:anim calcmode="lin" valueType="num">
                                      <p:cBhvr>
                                        <p:cTn id="15" dur="750" fill="hold"/>
                                        <p:tgtEl>
                                          <p:spTgt spid="21"/>
                                        </p:tgtEl>
                                        <p:attrNameLst>
                                          <p:attrName>style.rotation</p:attrName>
                                        </p:attrNameLst>
                                      </p:cBhvr>
                                      <p:tavLst>
                                        <p:tav tm="0">
                                          <p:val>
                                            <p:fltVal val="90"/>
                                          </p:val>
                                        </p:tav>
                                        <p:tav tm="100000">
                                          <p:val>
                                            <p:fltVal val="0"/>
                                          </p:val>
                                        </p:tav>
                                      </p:tavLst>
                                    </p:anim>
                                    <p:animEffect transition="in" filter="fade">
                                      <p:cBhvr>
                                        <p:cTn id="16"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8e3cbcbd483853973e7732fa82647b28f8ec89a"/>
  <p:tag name="ISPRING_PRESENTATION_TITLE" val="医院4"/>
</p:tagLst>
</file>

<file path=ppt/theme/theme1.xml><?xml version="1.0" encoding="utf-8"?>
<a:theme xmlns:a="http://schemas.openxmlformats.org/drawingml/2006/main" name="首页">
  <a:themeElements>
    <a:clrScheme name="医院蓝绿">
      <a:dk1>
        <a:srgbClr val="11A0DC"/>
      </a:dk1>
      <a:lt1>
        <a:srgbClr val="B2B2B2"/>
      </a:lt1>
      <a:dk2>
        <a:srgbClr val="204F7D"/>
      </a:dk2>
      <a:lt2>
        <a:srgbClr val="CFD82F"/>
      </a:lt2>
      <a:accent1>
        <a:srgbClr val="FFFFFF"/>
      </a:accent1>
      <a:accent2>
        <a:srgbClr val="B2B2B2"/>
      </a:accent2>
      <a:accent3>
        <a:srgbClr val="969696"/>
      </a:accent3>
      <a:accent4>
        <a:srgbClr val="808080"/>
      </a:accent4>
      <a:accent5>
        <a:srgbClr val="5F5F5F"/>
      </a:accent5>
      <a:accent6>
        <a:srgbClr val="4D4D4D"/>
      </a:accent6>
      <a:hlink>
        <a:srgbClr val="0070C0"/>
      </a:hlink>
      <a:folHlink>
        <a:srgbClr val="7030A0"/>
      </a:folHlink>
    </a:clrScheme>
    <a:fontScheme name="ios">
      <a:majorFont>
        <a:latin typeface="TeXGyreAdventor"/>
        <a:ea typeface="微软雅黑"/>
        <a:cs typeface=""/>
      </a:majorFont>
      <a:minorFont>
        <a:latin typeface="Ping Hei"/>
        <a:ea typeface="方正兰亭超细黑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首页">
  <a:themeElements>
    <a:clrScheme name="自定义 5">
      <a:dk1>
        <a:srgbClr val="373843"/>
      </a:dk1>
      <a:lt1>
        <a:srgbClr val="FFFFFF"/>
      </a:lt1>
      <a:dk2>
        <a:srgbClr val="11BED5"/>
      </a:dk2>
      <a:lt2>
        <a:srgbClr val="FFFFFF"/>
      </a:lt2>
      <a:accent1>
        <a:srgbClr val="11BED5"/>
      </a:accent1>
      <a:accent2>
        <a:srgbClr val="FFC000"/>
      </a:accent2>
      <a:accent3>
        <a:srgbClr val="11BED5"/>
      </a:accent3>
      <a:accent4>
        <a:srgbClr val="FFC000"/>
      </a:accent4>
      <a:accent5>
        <a:srgbClr val="11BED5"/>
      </a:accent5>
      <a:accent6>
        <a:srgbClr val="FFC000"/>
      </a:accent6>
      <a:hlink>
        <a:srgbClr val="11BED5"/>
      </a:hlink>
      <a:folHlink>
        <a:srgbClr val="800080"/>
      </a:folHlink>
    </a:clrScheme>
    <a:fontScheme name="ios">
      <a:majorFont>
        <a:latin typeface="TeXGyreAdventor"/>
        <a:ea typeface="微软雅黑"/>
        <a:cs typeface=""/>
      </a:majorFont>
      <a:minorFont>
        <a:latin typeface="Ping Hei"/>
        <a:ea typeface="方正兰亭超细黑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595</TotalTime>
  <Words>3138</Words>
  <Application>Microsoft Office PowerPoint</Application>
  <PresentationFormat>全屏显示(16:9)</PresentationFormat>
  <Paragraphs>164</Paragraphs>
  <Slides>33</Slides>
  <Notes>33</Notes>
  <HiddenSlides>0</HiddenSlides>
  <MMClips>1</MMClips>
  <ScaleCrop>false</ScaleCrop>
  <HeadingPairs>
    <vt:vector size="4" baseType="variant">
      <vt:variant>
        <vt:lpstr>主题</vt:lpstr>
      </vt:variant>
      <vt:variant>
        <vt:i4>2</vt:i4>
      </vt:variant>
      <vt:variant>
        <vt:lpstr>幻灯片标题</vt:lpstr>
      </vt:variant>
      <vt:variant>
        <vt:i4>33</vt:i4>
      </vt:variant>
    </vt:vector>
  </HeadingPairs>
  <TitlesOfParts>
    <vt:vector size="35" baseType="lpstr">
      <vt:lpstr>首页</vt:lpstr>
      <vt:lpstr>1_首页</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cp:lastModifiedBy>admin</cp:lastModifiedBy>
  <cp:revision>52</cp:revision>
  <dcterms:created xsi:type="dcterms:W3CDTF">2019-07-14T06:06:37Z</dcterms:created>
  <dcterms:modified xsi:type="dcterms:W3CDTF">2019-07-25T13:55:40Z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2052-11.1.0.8696</vt:lpwstr>
  </property>
</Properties>
</file>